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278" r:id="rId2"/>
    <p:sldId id="261" r:id="rId3"/>
    <p:sldId id="550" r:id="rId4"/>
    <p:sldId id="533" r:id="rId5"/>
    <p:sldId id="498" r:id="rId6"/>
    <p:sldId id="548" r:id="rId7"/>
    <p:sldId id="592" r:id="rId8"/>
    <p:sldId id="595" r:id="rId9"/>
    <p:sldId id="513" r:id="rId10"/>
    <p:sldId id="593" r:id="rId11"/>
    <p:sldId id="500" r:id="rId12"/>
    <p:sldId id="547" r:id="rId13"/>
    <p:sldId id="596" r:id="rId14"/>
    <p:sldId id="597" r:id="rId15"/>
    <p:sldId id="598" r:id="rId16"/>
    <p:sldId id="599" r:id="rId17"/>
    <p:sldId id="600" r:id="rId18"/>
    <p:sldId id="601" r:id="rId19"/>
    <p:sldId id="602" r:id="rId20"/>
    <p:sldId id="603" r:id="rId21"/>
    <p:sldId id="551" r:id="rId22"/>
    <p:sldId id="552" r:id="rId23"/>
    <p:sldId id="553" r:id="rId24"/>
    <p:sldId id="555" r:id="rId25"/>
    <p:sldId id="594" r:id="rId26"/>
    <p:sldId id="554" r:id="rId27"/>
    <p:sldId id="557" r:id="rId28"/>
    <p:sldId id="549" r:id="rId29"/>
    <p:sldId id="558" r:id="rId30"/>
    <p:sldId id="559" r:id="rId31"/>
    <p:sldId id="284" r:id="rId32"/>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snapToObjects="1">
      <p:cViewPr varScale="1">
        <p:scale>
          <a:sx n="95" d="100"/>
          <a:sy n="95" d="100"/>
        </p:scale>
        <p:origin x="666"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en-US" dirty="0">
                <a:latin typeface="Arial" pitchFamily="34" charset="0"/>
              </a:rPr>
              <a:t>Imagine that you have to input a funds transfer transaction in T24. You will use the FUNDS.TRANSFER application, and the input function to do so. The screen that is displayed to you contains all the fields in the FUNDS.TRANSFER application some of which may not be important to the end user. Being the first time, you cannot figure out which fields to use and which not to. What if you had a customized screen that showed you only the fields that you require to input? </a:t>
            </a:r>
          </a:p>
          <a:p>
            <a:pPr>
              <a:defRPr/>
            </a:pPr>
            <a:endParaRPr lang="en-US" dirty="0">
              <a:latin typeface="Arial" pitchFamily="34" charset="0"/>
            </a:endParaRPr>
          </a:p>
          <a:p>
            <a:pPr>
              <a:defRPr/>
            </a:pPr>
            <a:r>
              <a:rPr lang="en-US" dirty="0">
                <a:latin typeface="Arial" pitchFamily="34" charset="0"/>
              </a:rPr>
              <a:t>You can create customized application screens in T24. They are called versions. The VERSION application must be used to create customized application screens. Your version you can have just the mandatory fields in FUNDS.TRANSFER application. </a:t>
            </a:r>
          </a:p>
          <a:p>
            <a:pPr marL="228600" indent="-228600">
              <a:defRPr/>
            </a:pPr>
            <a:r>
              <a:rPr lang="en-US" dirty="0">
                <a:latin typeface="Arial" pitchFamily="34" charset="0"/>
              </a:rPr>
              <a:t>Can you view data using versions?</a:t>
            </a:r>
          </a:p>
          <a:p>
            <a:pPr marL="107950" indent="-107950">
              <a:defRPr/>
            </a:pPr>
            <a:r>
              <a:rPr lang="en-US" dirty="0">
                <a:latin typeface="Arial" pitchFamily="34" charset="0"/>
              </a:rPr>
              <a:t>Versions behave like the application itself, but only look different. Thus all functions can be used with a version. So, yes you can view data using a version. Versions work with all functions of T24.  </a:t>
            </a:r>
          </a:p>
          <a:p>
            <a:pPr marL="107950" indent="-107950">
              <a:defRPr/>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46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285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38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71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 typeface="Calibri" pitchFamily="34" charset="0"/>
              <a:buAutoNum type="arabicPeriod"/>
            </a:pPr>
            <a:r>
              <a:rPr lang="en-US" dirty="0">
                <a:latin typeface="Arial" pitchFamily="34" charset="0"/>
              </a:rPr>
              <a:t>The Rekey field is used in Version at the </a:t>
            </a:r>
            <a:r>
              <a:rPr lang="en-US" dirty="0" err="1">
                <a:latin typeface="Arial" pitchFamily="34" charset="0"/>
              </a:rPr>
              <a:t>authorisation</a:t>
            </a:r>
            <a:r>
              <a:rPr lang="en-US" dirty="0">
                <a:latin typeface="Arial" pitchFamily="34" charset="0"/>
              </a:rPr>
              <a:t> level.</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This enables </a:t>
            </a:r>
            <a:r>
              <a:rPr lang="en-US" dirty="0" err="1">
                <a:latin typeface="Arial" pitchFamily="34" charset="0"/>
              </a:rPr>
              <a:t>authorisers</a:t>
            </a:r>
            <a:r>
              <a:rPr lang="en-US" dirty="0">
                <a:latin typeface="Arial" pitchFamily="34" charset="0"/>
              </a:rPr>
              <a:t> to re-enter the data in specific fields so as to re-confirm the entry done by the Inputter. For example in an FUNDS.TRANSFER application, there are sensitive data like amount, debit account no </a:t>
            </a:r>
            <a:r>
              <a:rPr lang="en-US" dirty="0" err="1">
                <a:latin typeface="Arial" pitchFamily="34" charset="0"/>
              </a:rPr>
              <a:t>etc</a:t>
            </a:r>
            <a:r>
              <a:rPr lang="en-US" dirty="0">
                <a:latin typeface="Arial" pitchFamily="34" charset="0"/>
              </a:rPr>
              <a:t> which are entered by an Inputter. </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The rekey feature prompts the </a:t>
            </a:r>
            <a:r>
              <a:rPr lang="en-US" dirty="0" err="1">
                <a:latin typeface="Arial" pitchFamily="34" charset="0"/>
              </a:rPr>
              <a:t>Authoriser</a:t>
            </a:r>
            <a:r>
              <a:rPr lang="en-US" dirty="0">
                <a:latin typeface="Arial" pitchFamily="34" charset="0"/>
              </a:rPr>
              <a:t> to re-enter the data for confirmation. If the data entered by the </a:t>
            </a:r>
            <a:r>
              <a:rPr lang="en-US" dirty="0" err="1">
                <a:latin typeface="Arial" pitchFamily="34" charset="0"/>
              </a:rPr>
              <a:t>Authoriser</a:t>
            </a:r>
            <a:r>
              <a:rPr lang="en-US" dirty="0">
                <a:latin typeface="Arial" pitchFamily="34" charset="0"/>
              </a:rPr>
              <a:t> does not match with the data entered by</a:t>
            </a:r>
            <a:r>
              <a:rPr lang="en-US" baseline="0" dirty="0">
                <a:latin typeface="Arial" pitchFamily="34" charset="0"/>
              </a:rPr>
              <a:t> the </a:t>
            </a:r>
            <a:r>
              <a:rPr lang="en-US" dirty="0">
                <a:latin typeface="Arial" pitchFamily="34" charset="0"/>
              </a:rPr>
              <a:t>Inputter, then the record does not get </a:t>
            </a:r>
            <a:r>
              <a:rPr lang="en-US" dirty="0" err="1">
                <a:latin typeface="Arial" pitchFamily="34" charset="0"/>
              </a:rPr>
              <a:t>authorised</a:t>
            </a:r>
            <a:r>
              <a:rPr lang="en-US" dirty="0">
                <a:latin typeface="Arial" pitchFamily="34" charset="0"/>
              </a:rPr>
              <a:t>.</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The data for the rekey fields are hidden during </a:t>
            </a:r>
            <a:r>
              <a:rPr lang="en-US" dirty="0" err="1">
                <a:latin typeface="Arial" pitchFamily="34" charset="0"/>
              </a:rPr>
              <a:t>authorisation</a:t>
            </a:r>
            <a:r>
              <a:rPr lang="en-US" dirty="0">
                <a:latin typeface="Arial" pitchFamily="34" charset="0"/>
              </a:rPr>
              <a:t> and the </a:t>
            </a:r>
            <a:r>
              <a:rPr lang="en-US" dirty="0" err="1">
                <a:latin typeface="Arial" pitchFamily="34" charset="0"/>
              </a:rPr>
              <a:t>Authoriser</a:t>
            </a:r>
            <a:r>
              <a:rPr lang="en-US" dirty="0">
                <a:latin typeface="Arial" pitchFamily="34" charset="0"/>
              </a:rPr>
              <a:t> needs to compulsorily re-enter the information</a:t>
            </a: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What happens when a USER who is trying to authorize the record enters incorrect rekey values multiple times ? The system records the number of incorrect rekey attempts by a same authorizer, in a file called EB.REKEY.RETRIES. A record is created in this file whenever a version that contains a rekey field is being authorized. The record id of EB.REKEY.RETRIES would be of the format </a:t>
            </a:r>
            <a:r>
              <a:rPr lang="en-GB" dirty="0">
                <a:latin typeface="Arial" pitchFamily="34" charset="0"/>
              </a:rPr>
              <a:t>COMPANY*APPLICATION*RECORD.ID.</a:t>
            </a:r>
            <a:endParaRPr lang="en-US" dirty="0">
              <a:latin typeface="Arial" pitchFamily="34" charset="0"/>
            </a:endParaRPr>
          </a:p>
          <a:p>
            <a:pPr marL="228600" indent="-228600">
              <a:buFont typeface="Calibri" pitchFamily="34" charset="0"/>
              <a:buAutoNum type="arabicPeriod"/>
            </a:pPr>
            <a:endParaRPr lang="en-US" dirty="0">
              <a:latin typeface="Arial" pitchFamily="34" charset="0"/>
            </a:endParaRPr>
          </a:p>
          <a:p>
            <a:pPr marL="228600" indent="-228600">
              <a:buFont typeface="Calibri" pitchFamily="34" charset="0"/>
              <a:buAutoNum type="arabicPeriod"/>
            </a:pPr>
            <a:r>
              <a:rPr lang="en-US" dirty="0">
                <a:latin typeface="Arial" pitchFamily="34" charset="0"/>
              </a:rPr>
              <a:t>The maximum number of incorrect retries allowed for a USER who tries to authorize a record can be restricted using the field NO.OF.RETRIES in SPF application. When this field is left blank, there is no limit set for incorrect rekey attempts.</a:t>
            </a:r>
          </a:p>
          <a:p>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32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spcAft>
                <a:spcPts val="600"/>
              </a:spcAft>
              <a:buBlip>
                <a:blip r:embed="rId3"/>
              </a:buBlip>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 list of VERSIONs can be associated with the current VERSION in the form of tabs</a:t>
            </a:r>
          </a:p>
          <a:p>
            <a:pPr algn="just">
              <a:spcAft>
                <a:spcPts val="600"/>
              </a:spcAft>
              <a:buBlip>
                <a:blip r:embed="rId3"/>
              </a:buBlip>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These associated versions must relate to the same application as the version being input</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72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spcAft>
                <a:spcPts val="600"/>
              </a:spcAft>
              <a:buNone/>
            </a:pP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12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spcAft>
                <a:spcPts val="600"/>
              </a:spcAft>
              <a:buNone/>
            </a:pP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436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983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7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Нет никаких ограничений по количеству версий на одно приложение</a:t>
            </a:r>
            <a:r>
              <a:rPr lang="en-GB" dirty="0"/>
              <a:t>.</a:t>
            </a:r>
            <a:endParaRPr lang="en-US" dirty="0"/>
          </a:p>
          <a:p>
            <a:r>
              <a:rPr lang="ru-RU" dirty="0"/>
              <a:t>Имя версии указывается через запятую после имени приложения.</a:t>
            </a:r>
            <a:endParaRPr lang="en-US" dirty="0"/>
          </a:p>
          <a:p>
            <a:r>
              <a:rPr lang="ru-RU" dirty="0"/>
              <a:t>Существует общее правило по которому версия с запятой (без имени) соответствует версии с нулевой авторизацией.</a:t>
            </a:r>
            <a:endParaRPr lang="en-US" dirty="0"/>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1272642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614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The task here teaches you to create version that displays multiple fields in a line.</a:t>
            </a:r>
          </a:p>
          <a:p>
            <a:endParaRPr lang="en-US" dirty="0">
              <a:latin typeface="Arial" pitchFamily="34" charset="0"/>
            </a:endParaRPr>
          </a:p>
          <a:p>
            <a:r>
              <a:rPr lang="en-US" dirty="0">
                <a:latin typeface="Arial" pitchFamily="34" charset="0"/>
              </a:rPr>
              <a:t>The requirement of the task is to:</a:t>
            </a:r>
          </a:p>
          <a:p>
            <a:r>
              <a:rPr lang="en-US" dirty="0">
                <a:latin typeface="Arial" pitchFamily="34" charset="0"/>
              </a:rPr>
              <a:t> </a:t>
            </a:r>
          </a:p>
          <a:p>
            <a:pPr marL="228600" lvl="1" indent="-228600">
              <a:buFontTx/>
              <a:buAutoNum type="arabicPeriod"/>
            </a:pPr>
            <a:r>
              <a:rPr lang="en-US" dirty="0">
                <a:latin typeface="Arial" pitchFamily="34" charset="0"/>
              </a:rPr>
              <a:t>Cr</a:t>
            </a:r>
            <a:r>
              <a:rPr lang="en-GB" dirty="0" err="1">
                <a:latin typeface="Arial" pitchFamily="34" charset="0"/>
              </a:rPr>
              <a:t>eate</a:t>
            </a:r>
            <a:r>
              <a:rPr lang="en-GB" dirty="0">
                <a:latin typeface="Arial" pitchFamily="34" charset="0"/>
              </a:rPr>
              <a:t> a version for the </a:t>
            </a:r>
            <a:r>
              <a:rPr lang="en-GB" b="1" dirty="0">
                <a:latin typeface="Arial" pitchFamily="34" charset="0"/>
              </a:rPr>
              <a:t>ACCOUNT</a:t>
            </a:r>
            <a:r>
              <a:rPr lang="en-GB" dirty="0">
                <a:latin typeface="Arial" pitchFamily="34" charset="0"/>
              </a:rPr>
              <a:t> application with the following fields - Mnemonic, Customer Number, Currency and Category.</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The fields Mnemonic and Customer Number need to be displayed one beside the other</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The fields Currency and Category need to be displayed one beside the other.</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Labels must be user-defined.</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24</a:t>
            </a:fld>
            <a:endParaRPr lang="en-US"/>
          </a:p>
        </p:txBody>
      </p:sp>
    </p:spTree>
    <p:extLst>
      <p:ext uri="{BB962C8B-B14F-4D97-AF65-F5344CB8AC3E}">
        <p14:creationId xmlns:p14="http://schemas.microsoft.com/office/powerpoint/2010/main" val="251660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The task here teaches you to create version that displays multiple fields in a line.</a:t>
            </a:r>
          </a:p>
          <a:p>
            <a:endParaRPr lang="en-US" dirty="0">
              <a:latin typeface="Arial" pitchFamily="34" charset="0"/>
            </a:endParaRPr>
          </a:p>
          <a:p>
            <a:r>
              <a:rPr lang="en-US" dirty="0">
                <a:latin typeface="Arial" pitchFamily="34" charset="0"/>
              </a:rPr>
              <a:t>The requirement of the task is to:</a:t>
            </a:r>
          </a:p>
          <a:p>
            <a:r>
              <a:rPr lang="en-US" dirty="0">
                <a:latin typeface="Arial" pitchFamily="34" charset="0"/>
              </a:rPr>
              <a:t> </a:t>
            </a:r>
          </a:p>
          <a:p>
            <a:pPr marL="228600" lvl="1" indent="-228600">
              <a:buFontTx/>
              <a:buAutoNum type="arabicPeriod"/>
            </a:pPr>
            <a:r>
              <a:rPr lang="en-US" dirty="0">
                <a:latin typeface="Arial" pitchFamily="34" charset="0"/>
              </a:rPr>
              <a:t>Cr</a:t>
            </a:r>
            <a:r>
              <a:rPr lang="en-GB" dirty="0" err="1">
                <a:latin typeface="Arial" pitchFamily="34" charset="0"/>
              </a:rPr>
              <a:t>eate</a:t>
            </a:r>
            <a:r>
              <a:rPr lang="en-GB" dirty="0">
                <a:latin typeface="Arial" pitchFamily="34" charset="0"/>
              </a:rPr>
              <a:t> a version for the </a:t>
            </a:r>
            <a:r>
              <a:rPr lang="en-GB" b="1" dirty="0">
                <a:latin typeface="Arial" pitchFamily="34" charset="0"/>
              </a:rPr>
              <a:t>ACCOUNT</a:t>
            </a:r>
            <a:r>
              <a:rPr lang="en-GB" dirty="0">
                <a:latin typeface="Arial" pitchFamily="34" charset="0"/>
              </a:rPr>
              <a:t> application with the following fields - Mnemonic, Customer Number, Currency and Category.</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The fields Mnemonic and Customer Number need to be displayed one beside the other</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The fields Currency and Category need to be displayed one beside the other.</a:t>
            </a:r>
          </a:p>
          <a:p>
            <a:pPr marL="228600" lvl="1" indent="-228600">
              <a:buFontTx/>
              <a:buAutoNum type="arabicPeriod"/>
            </a:pPr>
            <a:endParaRPr lang="en-GB" dirty="0">
              <a:latin typeface="Arial" pitchFamily="34" charset="0"/>
            </a:endParaRPr>
          </a:p>
          <a:p>
            <a:pPr marL="228600" lvl="1" indent="-228600">
              <a:buFontTx/>
              <a:buAutoNum type="arabicPeriod"/>
            </a:pPr>
            <a:r>
              <a:rPr lang="en-GB" dirty="0">
                <a:latin typeface="Arial" pitchFamily="34" charset="0"/>
              </a:rPr>
              <a:t>Labels must be user-defined.</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25</a:t>
            </a:fld>
            <a:endParaRPr lang="en-US"/>
          </a:p>
        </p:txBody>
      </p:sp>
    </p:spTree>
    <p:extLst>
      <p:ext uri="{BB962C8B-B14F-4D97-AF65-F5344CB8AC3E}">
        <p14:creationId xmlns:p14="http://schemas.microsoft.com/office/powerpoint/2010/main" val="3246903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defRPr/>
            </a:pPr>
            <a:r>
              <a:rPr lang="en-US" dirty="0"/>
              <a:t>Workshop:</a:t>
            </a:r>
          </a:p>
          <a:p>
            <a:pPr marL="228600" indent="-228600">
              <a:buFontTx/>
              <a:buAutoNum type="arabicPeriod"/>
              <a:defRPr/>
            </a:pPr>
            <a:r>
              <a:rPr lang="en-US" dirty="0"/>
              <a:t>Create a version for the CUSTOMER application.</a:t>
            </a:r>
          </a:p>
          <a:p>
            <a:pPr marL="228600" indent="-228600">
              <a:buFontTx/>
              <a:buAutoNum type="arabicPeriod" startAt="2"/>
              <a:defRPr/>
            </a:pPr>
            <a:endParaRPr lang="en-US" dirty="0"/>
          </a:p>
          <a:p>
            <a:pPr marL="228600" indent="-228600">
              <a:buFontTx/>
              <a:buAutoNum type="arabicPeriod" startAt="2"/>
              <a:defRPr/>
            </a:pPr>
            <a:r>
              <a:rPr lang="en-US" dirty="0"/>
              <a:t>The name of the version will be CUSTOMER,XXX (XXX is your initial)</a:t>
            </a:r>
          </a:p>
          <a:p>
            <a:pPr marL="228600" indent="-228600">
              <a:buFontTx/>
              <a:buAutoNum type="arabicPeriod" startAt="2"/>
              <a:defRPr/>
            </a:pPr>
            <a:endParaRPr lang="en-US" dirty="0"/>
          </a:p>
          <a:p>
            <a:pPr marL="228600" indent="-228600">
              <a:buFontTx/>
              <a:buAutoNum type="arabicPeriod" startAt="2"/>
              <a:defRPr/>
            </a:pPr>
            <a:r>
              <a:rPr lang="en-US" dirty="0"/>
              <a:t>The Fields that must be part of the version are MNEMONIC,SHORT.NAME,NAME.1,STREET,SECTOR,ACCOUNT.OFFICER,INDUSTRY,TARGET,NATIONALITY,CUSTOMER.STATUS,RESIDENCE,LANGUAGE.</a:t>
            </a:r>
          </a:p>
          <a:p>
            <a:pPr marL="228600" indent="-228600">
              <a:defRPr/>
            </a:pPr>
            <a:endParaRPr lang="en-US" dirty="0"/>
          </a:p>
          <a:p>
            <a:pPr marL="228600" indent="-228600">
              <a:defRPr/>
            </a:pPr>
            <a:endParaRPr lang="en-US" dirty="0"/>
          </a:p>
          <a:p>
            <a:pPr marL="228600" indent="-228600">
              <a:buFontTx/>
              <a:buAutoNum type="arabicPeriod" startAt="2"/>
              <a:defRPr/>
            </a:pP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151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Amend the previously created version so that</a:t>
            </a:r>
          </a:p>
          <a:p>
            <a:pPr marL="228600" indent="-228600">
              <a:buFontTx/>
              <a:buAutoNum type="arabicPeriod"/>
            </a:pPr>
            <a:endParaRPr lang="en-US" dirty="0">
              <a:latin typeface="Arial" pitchFamily="34" charset="0"/>
            </a:endParaRPr>
          </a:p>
          <a:p>
            <a:pPr marL="0" lvl="1"/>
            <a:r>
              <a:rPr lang="en-US" dirty="0">
                <a:latin typeface="Arial" pitchFamily="34" charset="0"/>
              </a:rPr>
              <a:t>          1.1 A value thousand(1001) is defaulted in the field SECTOR</a:t>
            </a:r>
          </a:p>
          <a:p>
            <a:pPr marL="0" lvl="1"/>
            <a:endParaRPr lang="en-US" dirty="0">
              <a:latin typeface="Arial" pitchFamily="34" charset="0"/>
            </a:endParaRPr>
          </a:p>
          <a:p>
            <a:pPr marL="0" lvl="1"/>
            <a:r>
              <a:rPr lang="en-US" dirty="0">
                <a:latin typeface="Arial" pitchFamily="34" charset="0"/>
              </a:rPr>
              <a:t>          1.2 Make SECTOR a NOINPUT field</a:t>
            </a:r>
          </a:p>
          <a:p>
            <a:pPr marL="0" lvl="1"/>
            <a:endParaRPr lang="en-US" dirty="0">
              <a:latin typeface="Arial" pitchFamily="34" charset="0"/>
            </a:endParaRPr>
          </a:p>
          <a:p>
            <a:pPr marL="0" lvl="1"/>
            <a:r>
              <a:rPr lang="en-US" dirty="0">
                <a:latin typeface="Arial" pitchFamily="34" charset="0"/>
              </a:rPr>
              <a:t>          1.3 A value IN is defaulted in the field NATIONALITY if the previous available value is US</a:t>
            </a:r>
          </a:p>
          <a:p>
            <a:pPr marL="0" lvl="1"/>
            <a:endParaRPr lang="en-US" dirty="0">
              <a:latin typeface="Arial" pitchFamily="34" charset="0"/>
            </a:endParaRPr>
          </a:p>
          <a:p>
            <a:pPr marL="0" lvl="1"/>
            <a:r>
              <a:rPr lang="en-US" dirty="0">
                <a:latin typeface="Arial" pitchFamily="34" charset="0"/>
              </a:rPr>
              <a:t>          1.4 Make TEXT a mandatory field</a:t>
            </a:r>
          </a:p>
          <a:p>
            <a:pPr marL="0" lvl="1"/>
            <a:endParaRPr lang="en-US" dirty="0">
              <a:latin typeface="Arial" pitchFamily="34" charset="0"/>
            </a:endParaRPr>
          </a:p>
          <a:p>
            <a:pPr marL="0" lvl="1"/>
            <a:r>
              <a:rPr lang="en-US" dirty="0">
                <a:latin typeface="Arial" pitchFamily="34" charset="0"/>
              </a:rPr>
              <a:t>          1.5 Ensure that the value of ACCOUNT OFFICER is not changed once the customer record is authorized.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9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03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043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84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 typeface="Calibri" pitchFamily="34" charset="0"/>
              <a:buAutoNum type="arabicPeriod"/>
            </a:pPr>
            <a:r>
              <a:rPr lang="en-US" dirty="0">
                <a:latin typeface="Arial" pitchFamily="34" charset="0"/>
              </a:rPr>
              <a:t>Comma Versions are Auto-Auth Versions in T24.</a:t>
            </a:r>
          </a:p>
          <a:p>
            <a:pPr marL="228600" indent="-228600">
              <a:buFont typeface="Calibri" pitchFamily="34" charset="0"/>
              <a:buAutoNum type="arabicPeriod"/>
            </a:pPr>
            <a:endParaRPr lang="en-US" dirty="0">
              <a:latin typeface="Arial" pitchFamily="34" charset="0"/>
            </a:endParaRPr>
          </a:p>
          <a:p>
            <a:pPr marL="228600" indent="-228600">
              <a:buFont typeface="+mj-lt"/>
              <a:buNone/>
            </a:pPr>
            <a:r>
              <a:rPr lang="en-US" dirty="0">
                <a:latin typeface="Arial" pitchFamily="34" charset="0"/>
              </a:rPr>
              <a:t>2. Some of the comma Versions in T24, are</a:t>
            </a:r>
          </a:p>
          <a:p>
            <a:pPr lvl="1"/>
            <a:r>
              <a:rPr lang="en-US" dirty="0">
                <a:latin typeface="Arial" pitchFamily="34" charset="0"/>
              </a:rPr>
              <a:t>2.1 ACCOUNT, </a:t>
            </a:r>
          </a:p>
          <a:p>
            <a:pPr lvl="1"/>
            <a:r>
              <a:rPr lang="en-US" dirty="0">
                <a:latin typeface="Arial" pitchFamily="34" charset="0"/>
              </a:rPr>
              <a:t>2.2 FUNDS.TRANSFER,</a:t>
            </a:r>
          </a:p>
          <a:p>
            <a:pPr lvl="1"/>
            <a:r>
              <a:rPr lang="en-US" dirty="0">
                <a:latin typeface="Arial" pitchFamily="34" charset="0"/>
              </a:rPr>
              <a:t>2.3 CUSTOMER,</a:t>
            </a: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3. Records created using comma Versions are self-authorised records. Once you commit the records they move to LIVE status .</a:t>
            </a: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4. In all comma Versions the NO.OF.AUTH field is set to 0(zero). To create</a:t>
            </a:r>
            <a:r>
              <a:rPr lang="en-US" baseline="0" dirty="0">
                <a:latin typeface="Arial" pitchFamily="34" charset="0"/>
              </a:rPr>
              <a:t> Zero auth versions, it is enough if we specify the name of the application in the VERSION record. Individual fields need not be added to the zero auth version. The </a:t>
            </a:r>
            <a:r>
              <a:rPr lang="en-US" baseline="0" dirty="0" err="1">
                <a:latin typeface="Arial" pitchFamily="34" charset="0"/>
              </a:rPr>
              <a:t>No.of.Auth</a:t>
            </a:r>
            <a:r>
              <a:rPr lang="en-US" baseline="0" dirty="0">
                <a:latin typeface="Arial" pitchFamily="34" charset="0"/>
              </a:rPr>
              <a:t> field must be set to zero.</a:t>
            </a:r>
            <a:endParaRPr lang="en-US" dirty="0">
              <a:latin typeface="Arial" pitchFamily="34" charset="0"/>
            </a:endParaRPr>
          </a:p>
          <a:p>
            <a:pPr marL="228600" indent="-228600">
              <a:buFont typeface="+mj-lt"/>
              <a:buNone/>
            </a:pPr>
            <a:endParaRPr lang="en-US" dirty="0">
              <a:latin typeface="Arial" pitchFamily="34" charset="0"/>
            </a:endParaRPr>
          </a:p>
          <a:p>
            <a:pPr marL="228600" indent="-228600">
              <a:buFont typeface="+mj-lt"/>
              <a:buNone/>
            </a:pPr>
            <a:r>
              <a:rPr lang="en-US" dirty="0">
                <a:latin typeface="Arial" pitchFamily="34" charset="0"/>
              </a:rPr>
              <a:t>5. VERSION, is the comma Version which is used to create auto-auth Versions in T24. Use VERSION, from now on to create your versions .</a:t>
            </a:r>
          </a:p>
          <a:p>
            <a:pPr marL="228600" indent="-228600">
              <a:buFont typeface="Calibri" pitchFamily="34" charset="0"/>
              <a:buAutoNum type="arabicPeriod"/>
            </a:pPr>
            <a:endParaRPr lang="en-US"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59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a:solidFill>
                  <a:srgbClr val="000000"/>
                </a:solidFill>
                <a:latin typeface="Arial"/>
              </a:rPr>
              <a:t>Execute Screen Designer from menu</a:t>
            </a:r>
            <a:r>
              <a:rPr lang="ru-RU" sz="1200" dirty="0">
                <a:solidFill>
                  <a:srgbClr val="000000"/>
                </a:solidFill>
                <a:latin typeface="Arial"/>
              </a:rPr>
              <a:t> (</a:t>
            </a:r>
            <a:r>
              <a:rPr lang="en-US" sz="1200" dirty="0">
                <a:solidFill>
                  <a:srgbClr val="000000"/>
                </a:solidFill>
                <a:latin typeface="Arial"/>
              </a:rPr>
              <a:t>or from Command Line — COS SCREEN.DESIGNER)</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677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a:solidFill>
                  <a:srgbClr val="000000"/>
                </a:solidFill>
                <a:latin typeface="Arial"/>
              </a:rPr>
              <a:t>Version Designer via Command Line — VERSION,COMPOSITE.VI</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32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en-US" dirty="0">
                <a:latin typeface="Arial" pitchFamily="34" charset="0"/>
              </a:rPr>
              <a:t>This task teaches you how to create a simple version of the ACCOUNT application in T24.</a:t>
            </a:r>
          </a:p>
          <a:p>
            <a:pPr>
              <a:defRPr/>
            </a:pPr>
            <a:endParaRPr lang="en-US" dirty="0">
              <a:latin typeface="Arial" pitchFamily="34" charset="0"/>
            </a:endParaRPr>
          </a:p>
          <a:p>
            <a:pPr>
              <a:defRPr/>
            </a:pPr>
            <a:r>
              <a:rPr lang="en-US" dirty="0">
                <a:latin typeface="Arial" pitchFamily="34" charset="0"/>
              </a:rPr>
              <a:t>The requirements of the task are listed below:</a:t>
            </a:r>
          </a:p>
          <a:p>
            <a:pPr>
              <a:defRPr/>
            </a:pPr>
            <a:endParaRPr lang="en-US" dirty="0">
              <a:latin typeface="Arial" pitchFamily="34" charset="0"/>
            </a:endParaRPr>
          </a:p>
          <a:p>
            <a:pPr marL="228600" lvl="1" indent="-228600">
              <a:defRPr/>
            </a:pPr>
            <a:r>
              <a:rPr lang="en-US" dirty="0">
                <a:latin typeface="Arial" pitchFamily="34" charset="0"/>
              </a:rPr>
              <a:t>1. The version must comprise of the following fields of the </a:t>
            </a:r>
            <a:r>
              <a:rPr lang="en-GB" dirty="0">
                <a:latin typeface="Arial" pitchFamily="34" charset="0"/>
              </a:rPr>
              <a:t>ACCOUNT application Customer Number, Mnemonic, Currency and Category.</a:t>
            </a:r>
          </a:p>
          <a:p>
            <a:pPr marL="228600" lvl="1" indent="-228600">
              <a:buFontTx/>
              <a:buAutoNum type="arabicPeriod"/>
              <a:defRPr/>
            </a:pPr>
            <a:endParaRPr lang="en-GB" dirty="0">
              <a:latin typeface="Arial" pitchFamily="34" charset="0"/>
            </a:endParaRPr>
          </a:p>
          <a:p>
            <a:pPr marL="0" lvl="1">
              <a:defRPr/>
            </a:pPr>
            <a:r>
              <a:rPr lang="en-GB" dirty="0">
                <a:latin typeface="Arial" pitchFamily="34" charset="0"/>
              </a:rPr>
              <a:t>2. The header “Temenos Training” need to be displayed.</a:t>
            </a:r>
          </a:p>
          <a:p>
            <a:pPr marL="0" lvl="1">
              <a:defRPr/>
            </a:pPr>
            <a:endParaRPr lang="en-GB" dirty="0">
              <a:latin typeface="Arial" pitchFamily="34" charset="0"/>
            </a:endParaRPr>
          </a:p>
          <a:p>
            <a:pPr marL="0" lvl="1">
              <a:defRPr/>
            </a:pPr>
            <a:r>
              <a:rPr lang="en-GB" dirty="0">
                <a:latin typeface="Arial" pitchFamily="34" charset="0"/>
              </a:rPr>
              <a:t>3. The customer accounts created should be authorised by another user.</a:t>
            </a:r>
          </a:p>
          <a:p>
            <a:pPr>
              <a:defRPr/>
            </a:pPr>
            <a:endParaRPr lang="en-GB" dirty="0">
              <a:latin typeface="Arial"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68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077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After you </a:t>
            </a:r>
            <a:r>
              <a:rPr lang="en-US" dirty="0" err="1">
                <a:latin typeface="Arial" pitchFamily="34" charset="0"/>
              </a:rPr>
              <a:t>authorise</a:t>
            </a:r>
            <a:r>
              <a:rPr lang="en-US" dirty="0">
                <a:latin typeface="Arial" pitchFamily="34" charset="0"/>
              </a:rPr>
              <a:t> the version record , to launch the version specify the version ID - ACCOUNT,TRG.VERSION1 in the command line. </a:t>
            </a:r>
          </a:p>
          <a:p>
            <a:pPr marL="228600" indent="-228600">
              <a:buFontTx/>
              <a:buAutoNum type="arabicPeriod"/>
            </a:pPr>
            <a:endParaRPr lang="en-US" dirty="0">
              <a:latin typeface="Arial" pitchFamily="34" charset="0"/>
            </a:endParaRPr>
          </a:p>
          <a:p>
            <a:pPr marL="228600" indent="-228600">
              <a:buFontTx/>
              <a:buAutoNum type="arabicPeriod"/>
            </a:pPr>
            <a:r>
              <a:rPr lang="en-US" dirty="0">
                <a:latin typeface="Arial" pitchFamily="34" charset="0"/>
              </a:rPr>
              <a:t>The version behaves like the under lying application so you can either open a new record or view an existing record using the created Version.</a:t>
            </a:r>
          </a:p>
          <a:p>
            <a:pPr marL="228600" indent="-228600">
              <a:buFontTx/>
              <a:buAutoNum type="arabicPeriod"/>
            </a:pPr>
            <a:endParaRPr lang="en-US" dirty="0">
              <a:latin typeface="Arial" pitchFamily="34" charset="0"/>
            </a:endParaRPr>
          </a:p>
          <a:p>
            <a:pPr marL="228600" indent="-228600"/>
            <a:r>
              <a:rPr lang="en-US" dirty="0">
                <a:latin typeface="Arial" pitchFamily="34" charset="0"/>
              </a:rPr>
              <a:t>3. You can also launch the version from a menu</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11</a:t>
            </a:fld>
            <a:endParaRPr lang="en-US"/>
          </a:p>
        </p:txBody>
      </p:sp>
    </p:spTree>
    <p:extLst>
      <p:ext uri="{BB962C8B-B14F-4D97-AF65-F5344CB8AC3E}">
        <p14:creationId xmlns:p14="http://schemas.microsoft.com/office/powerpoint/2010/main" val="333057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32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146AC463-F09D-4B2E-8215-2CAEE874B19F}"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11B7B080-6D50-4BC7-BA58-1C8C4351D576}"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5DA1DF8A-8CFB-4535-B561-522FCFDF6FDE}"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77EAFB28-51C7-4D94-ACBF-98FB97648C01}"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14E16875-BE73-4B70-BB62-E0328662EE3F}"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76257296-9788-4E4B-9A79-AEF3BF0CBAF7}"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CDC7CDA9-BB52-4857-A52E-87D8F65C23DB}"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0DDAC1F9-2ADE-45C3-A38F-92CD96EE6A53}"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BC45897-CE3E-4141-8397-33B6F16FEDEF}"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CDB09726-E4C3-4E7D-BA46-59A07F16166D}"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927699AB-F76E-4AE0-B78E-D8D7A6C76E11}"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BC588CF-43C5-44D2-95BD-EA9C447D1686}"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1.w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7. T24 Applications and Versions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Transact (T24) Technical </a:t>
            </a:r>
            <a:r>
              <a:rPr lang="en-US" sz="2400" dirty="0">
                <a:solidFill>
                  <a:schemeClr val="bg1"/>
                </a:solidFill>
                <a:latin typeface="Tahoma"/>
                <a:cs typeface="Tahoma"/>
              </a:rPr>
              <a:t>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5D6E505-4786-4DB4-8EF5-26681C913746}"/>
              </a:ext>
            </a:extLst>
          </p:cNvPr>
          <p:cNvPicPr>
            <a:picLocks noChangeAspect="1"/>
          </p:cNvPicPr>
          <p:nvPr/>
        </p:nvPicPr>
        <p:blipFill>
          <a:blip r:embed="rId3"/>
          <a:stretch>
            <a:fillRect/>
          </a:stretch>
        </p:blipFill>
        <p:spPr>
          <a:xfrm>
            <a:off x="6434445" y="1506404"/>
            <a:ext cx="2522744" cy="300582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Step 1 - Create The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25" name="Прямоугольник 24">
            <a:extLst>
              <a:ext uri="{FF2B5EF4-FFF2-40B4-BE49-F238E27FC236}">
                <a16:creationId xmlns:a16="http://schemas.microsoft.com/office/drawing/2014/main" id="{134C74BC-DD82-494E-841A-3C25EBF5C785}"/>
              </a:ext>
            </a:extLst>
          </p:cNvPr>
          <p:cNvSpPr/>
          <p:nvPr/>
        </p:nvSpPr>
        <p:spPr>
          <a:xfrm>
            <a:off x="6621589" y="767740"/>
            <a:ext cx="2148456"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This is how the version looks in application</a:t>
            </a:r>
            <a:r>
              <a:rPr kumimoji="0" lang="ru-RU"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VERSION</a:t>
            </a:r>
            <a:r>
              <a:rPr kumimoji="0" lang="ru-RU"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pic>
        <p:nvPicPr>
          <p:cNvPr id="13" name="Рисунок 12">
            <a:extLst>
              <a:ext uri="{FF2B5EF4-FFF2-40B4-BE49-F238E27FC236}">
                <a16:creationId xmlns:a16="http://schemas.microsoft.com/office/drawing/2014/main" id="{774C6357-AC15-43EA-98B1-258F7015959D}"/>
              </a:ext>
            </a:extLst>
          </p:cNvPr>
          <p:cNvPicPr>
            <a:picLocks noChangeAspect="1"/>
          </p:cNvPicPr>
          <p:nvPr/>
        </p:nvPicPr>
        <p:blipFill rotWithShape="1">
          <a:blip r:embed="rId8"/>
          <a:srcRect l="1914" t="1968" r="19698" b="10636"/>
          <a:stretch/>
        </p:blipFill>
        <p:spPr>
          <a:xfrm>
            <a:off x="69521" y="618211"/>
            <a:ext cx="6230833" cy="390573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4" name="Номер слайда 13">
            <a:extLst>
              <a:ext uri="{FF2B5EF4-FFF2-40B4-BE49-F238E27FC236}">
                <a16:creationId xmlns:a16="http://schemas.microsoft.com/office/drawing/2014/main" id="{7275D924-30F6-4E80-91AE-7615252F99C2}"/>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354671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Step 2 – How do we invoke the version created?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5C6E7AE7-2ABF-4A65-AF25-70B970BA5ABE}"/>
              </a:ext>
            </a:extLst>
          </p:cNvPr>
          <p:cNvPicPr>
            <a:picLocks noChangeAspect="1"/>
          </p:cNvPicPr>
          <p:nvPr/>
        </p:nvPicPr>
        <p:blipFill>
          <a:blip r:embed="rId7"/>
          <a:stretch>
            <a:fillRect/>
          </a:stretch>
        </p:blipFill>
        <p:spPr>
          <a:xfrm>
            <a:off x="270164" y="1481374"/>
            <a:ext cx="2448001" cy="2180752"/>
          </a:xfrm>
          <a:prstGeom prst="rect">
            <a:avLst/>
          </a:prstGeom>
        </p:spPr>
      </p:pic>
      <p:pic>
        <p:nvPicPr>
          <p:cNvPr id="6" name="Рисунок 5">
            <a:extLst>
              <a:ext uri="{FF2B5EF4-FFF2-40B4-BE49-F238E27FC236}">
                <a16:creationId xmlns:a16="http://schemas.microsoft.com/office/drawing/2014/main" id="{703D6FE1-518F-464A-847D-C45E93B491DB}"/>
              </a:ext>
            </a:extLst>
          </p:cNvPr>
          <p:cNvPicPr>
            <a:picLocks noChangeAspect="1"/>
          </p:cNvPicPr>
          <p:nvPr/>
        </p:nvPicPr>
        <p:blipFill>
          <a:blip r:embed="rId8"/>
          <a:stretch>
            <a:fillRect/>
          </a:stretch>
        </p:blipFill>
        <p:spPr>
          <a:xfrm>
            <a:off x="2718165" y="1304708"/>
            <a:ext cx="6331470" cy="253408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7" name="Номер слайда 6">
            <a:extLst>
              <a:ext uri="{FF2B5EF4-FFF2-40B4-BE49-F238E27FC236}">
                <a16:creationId xmlns:a16="http://schemas.microsoft.com/office/drawing/2014/main" id="{DEF4AC4C-6361-4380-A5E2-C098D00275C0}"/>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354306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7" name="Рисунок 6">
            <a:extLst>
              <a:ext uri="{FF2B5EF4-FFF2-40B4-BE49-F238E27FC236}">
                <a16:creationId xmlns:a16="http://schemas.microsoft.com/office/drawing/2014/main" id="{CE80F610-24D4-4920-B934-113BA8D918AB}"/>
              </a:ext>
            </a:extLst>
          </p:cNvPr>
          <p:cNvPicPr>
            <a:picLocks noChangeAspect="1"/>
          </p:cNvPicPr>
          <p:nvPr/>
        </p:nvPicPr>
        <p:blipFill rotWithShape="1">
          <a:blip r:embed="rId7"/>
          <a:srcRect l="2273" t="9812" r="37161" b="45037"/>
          <a:stretch/>
        </p:blipFill>
        <p:spPr>
          <a:xfrm>
            <a:off x="538394" y="933454"/>
            <a:ext cx="7817550" cy="3276592"/>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3639706" y="598753"/>
            <a:ext cx="1846694" cy="648488"/>
          </a:xfrm>
          <a:prstGeom prst="wedgeRoundRectCallout">
            <a:avLst>
              <a:gd name="adj1" fmla="val -19486"/>
              <a:gd name="adj2" fmla="val 180691"/>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This name will be shown at the top of the version</a:t>
            </a:r>
          </a:p>
        </p:txBody>
      </p:sp>
      <p:sp>
        <p:nvSpPr>
          <p:cNvPr id="15" name="Rounded Rectangular Callout 6">
            <a:extLst>
              <a:ext uri="{FF2B5EF4-FFF2-40B4-BE49-F238E27FC236}">
                <a16:creationId xmlns:a16="http://schemas.microsoft.com/office/drawing/2014/main" id="{2552C6A5-ABC5-4421-B8B0-BF8CBD0BE6D5}"/>
              </a:ext>
            </a:extLst>
          </p:cNvPr>
          <p:cNvSpPr/>
          <p:nvPr/>
        </p:nvSpPr>
        <p:spPr>
          <a:xfrm>
            <a:off x="5971309" y="1683845"/>
            <a:ext cx="1407385" cy="648488"/>
          </a:xfrm>
          <a:prstGeom prst="wedgeRoundRectCallout">
            <a:avLst>
              <a:gd name="adj1" fmla="val -102172"/>
              <a:gd name="adj2" fmla="val 14223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Should record be authorized or not</a:t>
            </a:r>
          </a:p>
        </p:txBody>
      </p:sp>
      <p:sp>
        <p:nvSpPr>
          <p:cNvPr id="16" name="Rounded Rectangular Callout 6">
            <a:extLst>
              <a:ext uri="{FF2B5EF4-FFF2-40B4-BE49-F238E27FC236}">
                <a16:creationId xmlns:a16="http://schemas.microsoft.com/office/drawing/2014/main" id="{CD6A2A1C-E2D9-434F-BEFE-1DDFD37CB1DA}"/>
              </a:ext>
            </a:extLst>
          </p:cNvPr>
          <p:cNvSpPr/>
          <p:nvPr/>
        </p:nvSpPr>
        <p:spPr>
          <a:xfrm>
            <a:off x="5267616" y="3949120"/>
            <a:ext cx="2262257" cy="648488"/>
          </a:xfrm>
          <a:prstGeom prst="wedgeRoundRectCallout">
            <a:avLst>
              <a:gd name="adj1" fmla="val -110619"/>
              <a:gd name="adj2" fmla="val -12268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Should routines from VERSION.CONTROL be used or not</a:t>
            </a:r>
          </a:p>
        </p:txBody>
      </p:sp>
      <p:sp>
        <p:nvSpPr>
          <p:cNvPr id="8" name="Номер слайда 7">
            <a:extLst>
              <a:ext uri="{FF2B5EF4-FFF2-40B4-BE49-F238E27FC236}">
                <a16:creationId xmlns:a16="http://schemas.microsoft.com/office/drawing/2014/main" id="{4B322723-7F3A-4814-818D-8CFBF933BF0F}"/>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56547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Field Definitions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7" name="Рисунок 6">
            <a:extLst>
              <a:ext uri="{FF2B5EF4-FFF2-40B4-BE49-F238E27FC236}">
                <a16:creationId xmlns:a16="http://schemas.microsoft.com/office/drawing/2014/main" id="{CE80F610-24D4-4920-B934-113BA8D918AB}"/>
              </a:ext>
            </a:extLst>
          </p:cNvPr>
          <p:cNvPicPr>
            <a:picLocks noChangeAspect="1"/>
          </p:cNvPicPr>
          <p:nvPr/>
        </p:nvPicPr>
        <p:blipFill rotWithShape="1">
          <a:blip r:embed="rId7"/>
          <a:srcRect l="2273" t="54963" r="20557" b="4139"/>
          <a:stretch/>
        </p:blipFill>
        <p:spPr>
          <a:xfrm>
            <a:off x="215696" y="1135198"/>
            <a:ext cx="8712608" cy="2596014"/>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660771" y="581669"/>
            <a:ext cx="1407385" cy="648488"/>
          </a:xfrm>
          <a:prstGeom prst="wedgeRoundRectCallout">
            <a:avLst>
              <a:gd name="adj1" fmla="val -25389"/>
              <a:gd name="adj2" fmla="val 174281"/>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Technical Name of the field</a:t>
            </a:r>
          </a:p>
        </p:txBody>
      </p:sp>
      <p:sp>
        <p:nvSpPr>
          <p:cNvPr id="15" name="Rounded Rectangular Callout 6">
            <a:extLst>
              <a:ext uri="{FF2B5EF4-FFF2-40B4-BE49-F238E27FC236}">
                <a16:creationId xmlns:a16="http://schemas.microsoft.com/office/drawing/2014/main" id="{2552C6A5-ABC5-4421-B8B0-BF8CBD0BE6D5}"/>
              </a:ext>
            </a:extLst>
          </p:cNvPr>
          <p:cNvSpPr/>
          <p:nvPr/>
        </p:nvSpPr>
        <p:spPr>
          <a:xfrm>
            <a:off x="215696" y="4008302"/>
            <a:ext cx="1623971" cy="648488"/>
          </a:xfrm>
          <a:prstGeom prst="wedgeRoundRectCallout">
            <a:avLst>
              <a:gd name="adj1" fmla="val 29609"/>
              <a:gd name="adj2" fmla="val -92775"/>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Columns. Number of symbols from left side of the screen</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Rounded Rectangular Callout 6">
            <a:extLst>
              <a:ext uri="{FF2B5EF4-FFF2-40B4-BE49-F238E27FC236}">
                <a16:creationId xmlns:a16="http://schemas.microsoft.com/office/drawing/2014/main" id="{FD6FFE62-4652-470A-87A6-A9BD2373C82D}"/>
              </a:ext>
            </a:extLst>
          </p:cNvPr>
          <p:cNvSpPr/>
          <p:nvPr/>
        </p:nvSpPr>
        <p:spPr>
          <a:xfrm>
            <a:off x="2245825" y="4023819"/>
            <a:ext cx="1623971" cy="648488"/>
          </a:xfrm>
          <a:prstGeom prst="wedgeRoundRectCallout">
            <a:avLst>
              <a:gd name="adj1" fmla="val -63382"/>
              <a:gd name="adj2" fmla="val -9918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Max size of the field text name</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ounded Rectangular Callout 6">
            <a:extLst>
              <a:ext uri="{FF2B5EF4-FFF2-40B4-BE49-F238E27FC236}">
                <a16:creationId xmlns:a16="http://schemas.microsoft.com/office/drawing/2014/main" id="{E702E78D-2084-41C7-9FEF-F9FFFA14FAEC}"/>
              </a:ext>
            </a:extLst>
          </p:cNvPr>
          <p:cNvSpPr/>
          <p:nvPr/>
        </p:nvSpPr>
        <p:spPr>
          <a:xfrm>
            <a:off x="2925612" y="598753"/>
            <a:ext cx="1623971" cy="648488"/>
          </a:xfrm>
          <a:prstGeom prst="wedgeRoundRectCallout">
            <a:avLst>
              <a:gd name="adj1" fmla="val -58263"/>
              <a:gd name="adj2" fmla="val 174280"/>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Field text name</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5724231" y="2108961"/>
            <a:ext cx="1623971" cy="648488"/>
          </a:xfrm>
          <a:prstGeom prst="wedgeRoundRectCallout">
            <a:avLst>
              <a:gd name="adj1" fmla="val -100919"/>
              <a:gd name="adj2" fmla="val 69595"/>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Style attribute</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Номер слайда 2">
            <a:extLst>
              <a:ext uri="{FF2B5EF4-FFF2-40B4-BE49-F238E27FC236}">
                <a16:creationId xmlns:a16="http://schemas.microsoft.com/office/drawing/2014/main" id="{68A2276E-E0B0-474B-A990-D31CC8F0E9BE}"/>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349751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DA219CB1-2BB3-46AF-98C9-8460D4F9F434}"/>
              </a:ext>
            </a:extLst>
          </p:cNvPr>
          <p:cNvPicPr>
            <a:picLocks noChangeAspect="1"/>
          </p:cNvPicPr>
          <p:nvPr/>
        </p:nvPicPr>
        <p:blipFill>
          <a:blip r:embed="rId3"/>
          <a:stretch>
            <a:fillRect/>
          </a:stretch>
        </p:blipFill>
        <p:spPr>
          <a:xfrm>
            <a:off x="241504" y="762296"/>
            <a:ext cx="8686800" cy="3773708"/>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Field Definitions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323988" y="2324906"/>
            <a:ext cx="1407385" cy="648488"/>
          </a:xfrm>
          <a:prstGeom prst="wedgeRoundRectCallout">
            <a:avLst>
              <a:gd name="adj1" fmla="val 25801"/>
              <a:gd name="adj2" fmla="val -9277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Technical Name of the field</a:t>
            </a:r>
          </a:p>
        </p:txBody>
      </p:sp>
      <p:sp>
        <p:nvSpPr>
          <p:cNvPr id="11" name="Rounded Rectangular Callout 6">
            <a:extLst>
              <a:ext uri="{FF2B5EF4-FFF2-40B4-BE49-F238E27FC236}">
                <a16:creationId xmlns:a16="http://schemas.microsoft.com/office/drawing/2014/main" id="{FD6FFE62-4652-470A-87A6-A9BD2373C82D}"/>
              </a:ext>
            </a:extLst>
          </p:cNvPr>
          <p:cNvSpPr/>
          <p:nvPr/>
        </p:nvSpPr>
        <p:spPr>
          <a:xfrm>
            <a:off x="2245825" y="4023819"/>
            <a:ext cx="1623971" cy="648488"/>
          </a:xfrm>
          <a:prstGeom prst="wedgeRoundRectCallout">
            <a:avLst>
              <a:gd name="adj1" fmla="val -50585"/>
              <a:gd name="adj2" fmla="val -141913"/>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Should multivalve fields be expandable or not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ounded Rectangular Callout 6">
            <a:extLst>
              <a:ext uri="{FF2B5EF4-FFF2-40B4-BE49-F238E27FC236}">
                <a16:creationId xmlns:a16="http://schemas.microsoft.com/office/drawing/2014/main" id="{E702E78D-2084-41C7-9FEF-F9FFFA14FAEC}"/>
              </a:ext>
            </a:extLst>
          </p:cNvPr>
          <p:cNvSpPr/>
          <p:nvPr/>
        </p:nvSpPr>
        <p:spPr>
          <a:xfrm>
            <a:off x="2925612" y="598753"/>
            <a:ext cx="1623971" cy="648488"/>
          </a:xfrm>
          <a:prstGeom prst="wedgeRoundRectCallout">
            <a:avLst>
              <a:gd name="adj1" fmla="val 603"/>
              <a:gd name="adj2" fmla="val 12514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Size of the enrichment field</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7278525" y="2360583"/>
            <a:ext cx="1623971" cy="648488"/>
          </a:xfrm>
          <a:prstGeom prst="wedgeRoundRectCallout">
            <a:avLst>
              <a:gd name="adj1" fmla="val -62528"/>
              <a:gd name="adj2" fmla="val -86365"/>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Pop up tool tip text</a:t>
            </a:r>
          </a:p>
        </p:txBody>
      </p:sp>
      <p:sp>
        <p:nvSpPr>
          <p:cNvPr id="6" name="Номер слайда 5">
            <a:extLst>
              <a:ext uri="{FF2B5EF4-FFF2-40B4-BE49-F238E27FC236}">
                <a16:creationId xmlns:a16="http://schemas.microsoft.com/office/drawing/2014/main" id="{C10EB118-D9A2-4889-9C42-BA645B27FC18}"/>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996886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492E8B1B-5258-44D2-B356-7FC70E918ABD}"/>
              </a:ext>
            </a:extLst>
          </p:cNvPr>
          <p:cNvPicPr>
            <a:picLocks noChangeAspect="1"/>
          </p:cNvPicPr>
          <p:nvPr/>
        </p:nvPicPr>
        <p:blipFill>
          <a:blip r:embed="rId3"/>
          <a:stretch>
            <a:fillRect/>
          </a:stretch>
        </p:blipFill>
        <p:spPr>
          <a:xfrm>
            <a:off x="0" y="1074386"/>
            <a:ext cx="9144000" cy="2579077"/>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Drop Down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135891" y="962659"/>
            <a:ext cx="1407385" cy="648488"/>
          </a:xfrm>
          <a:prstGeom prst="wedgeRoundRectCallout">
            <a:avLst>
              <a:gd name="adj1" fmla="val 27770"/>
              <a:gd name="adj2" fmla="val 110188"/>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Technical Name of the field</a:t>
            </a:r>
          </a:p>
        </p:txBody>
      </p:sp>
      <p:sp>
        <p:nvSpPr>
          <p:cNvPr id="11" name="Rounded Rectangular Callout 6">
            <a:extLst>
              <a:ext uri="{FF2B5EF4-FFF2-40B4-BE49-F238E27FC236}">
                <a16:creationId xmlns:a16="http://schemas.microsoft.com/office/drawing/2014/main" id="{FD6FFE62-4652-470A-87A6-A9BD2373C82D}"/>
              </a:ext>
            </a:extLst>
          </p:cNvPr>
          <p:cNvSpPr/>
          <p:nvPr/>
        </p:nvSpPr>
        <p:spPr>
          <a:xfrm>
            <a:off x="1730928" y="4163778"/>
            <a:ext cx="1623971" cy="648488"/>
          </a:xfrm>
          <a:prstGeom prst="wedgeRoundRectCallout">
            <a:avLst>
              <a:gd name="adj1" fmla="val -50585"/>
              <a:gd name="adj2" fmla="val -141913"/>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Enquiry</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6019800" y="2163622"/>
            <a:ext cx="2320636" cy="1126685"/>
          </a:xfrm>
          <a:prstGeom prst="wedgeRoundRectCallout">
            <a:avLst>
              <a:gd name="adj1" fmla="val -72428"/>
              <a:gd name="adj2" fmla="val 6049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Selection criteria (single parameter). Here could be constant (like </a:t>
            </a:r>
            <a:r>
              <a:rPr lang="en-US" sz="1200" dirty="0">
                <a:solidFill>
                  <a:srgbClr val="000000"/>
                </a:solidFill>
                <a:latin typeface="Arial"/>
              </a:rPr>
              <a:t>”USD”) or field from this version (technical field name)</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Номер слайда 16">
            <a:extLst>
              <a:ext uri="{FF2B5EF4-FFF2-40B4-BE49-F238E27FC236}">
                <a16:creationId xmlns:a16="http://schemas.microsoft.com/office/drawing/2014/main" id="{A65CCB44-525F-4E47-B669-85B7CA676129}"/>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152880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9D5FB4A-B505-48CA-9484-41C125A28B16}"/>
              </a:ext>
            </a:extLst>
          </p:cNvPr>
          <p:cNvPicPr>
            <a:picLocks noChangeAspect="1"/>
          </p:cNvPicPr>
          <p:nvPr/>
        </p:nvPicPr>
        <p:blipFill>
          <a:blip r:embed="rId3"/>
          <a:stretch>
            <a:fillRect/>
          </a:stretch>
        </p:blipFill>
        <p:spPr>
          <a:xfrm>
            <a:off x="0" y="1661683"/>
            <a:ext cx="9144000" cy="182013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Automatic Details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135891" y="962659"/>
            <a:ext cx="1407385" cy="648488"/>
          </a:xfrm>
          <a:prstGeom prst="wedgeRoundRectCallout">
            <a:avLst>
              <a:gd name="adj1" fmla="val 32692"/>
              <a:gd name="adj2" fmla="val 189236"/>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Technical Name of the field</a:t>
            </a:r>
          </a:p>
        </p:txBody>
      </p:sp>
      <p:sp>
        <p:nvSpPr>
          <p:cNvPr id="11" name="Rounded Rectangular Callout 6">
            <a:extLst>
              <a:ext uri="{FF2B5EF4-FFF2-40B4-BE49-F238E27FC236}">
                <a16:creationId xmlns:a16="http://schemas.microsoft.com/office/drawing/2014/main" id="{FD6FFE62-4652-470A-87A6-A9BD2373C82D}"/>
              </a:ext>
            </a:extLst>
          </p:cNvPr>
          <p:cNvSpPr/>
          <p:nvPr/>
        </p:nvSpPr>
        <p:spPr>
          <a:xfrm>
            <a:off x="2542913" y="3669079"/>
            <a:ext cx="2583269" cy="648488"/>
          </a:xfrm>
          <a:prstGeom prst="wedgeRoundRectCallout">
            <a:avLst>
              <a:gd name="adj1" fmla="val -50585"/>
              <a:gd name="adj2" fmla="val -141913"/>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This format is used to get data from previous Version (see functionality </a:t>
            </a:r>
            <a:r>
              <a:rPr lang="ru-RU" sz="1200" dirty="0">
                <a:solidFill>
                  <a:srgbClr val="000000"/>
                </a:solidFill>
                <a:latin typeface="Arial"/>
              </a:rPr>
              <a:t>«</a:t>
            </a:r>
            <a:r>
              <a:rPr lang="en-US" sz="1200" dirty="0">
                <a:solidFill>
                  <a:srgbClr val="000000"/>
                </a:solidFill>
                <a:latin typeface="Arial"/>
              </a:rPr>
              <a:t>Next Version</a:t>
            </a:r>
            <a:r>
              <a:rPr lang="ru-RU" sz="1200" dirty="0">
                <a:solidFill>
                  <a:srgbClr val="000000"/>
                </a:solidFill>
                <a:latin typeface="Arial"/>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5708433" y="962659"/>
            <a:ext cx="2320636" cy="784375"/>
          </a:xfrm>
          <a:prstGeom prst="wedgeRoundRectCallout">
            <a:avLst>
              <a:gd name="adj1" fmla="val -144070"/>
              <a:gd name="adj2" fmla="val 164680"/>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0X means that any previous symbol will be replaced</a:t>
            </a:r>
          </a:p>
        </p:txBody>
      </p:sp>
      <p:sp>
        <p:nvSpPr>
          <p:cNvPr id="6" name="Номер слайда 5">
            <a:extLst>
              <a:ext uri="{FF2B5EF4-FFF2-40B4-BE49-F238E27FC236}">
                <a16:creationId xmlns:a16="http://schemas.microsoft.com/office/drawing/2014/main" id="{CF80DFE8-6C88-4203-A15B-B325CE3DB6DC}"/>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30658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0381860-9C2C-47E4-BFA8-39F37AC1D94C}"/>
              </a:ext>
            </a:extLst>
          </p:cNvPr>
          <p:cNvPicPr>
            <a:picLocks noChangeAspect="1"/>
          </p:cNvPicPr>
          <p:nvPr/>
        </p:nvPicPr>
        <p:blipFill rotWithShape="1">
          <a:blip r:embed="rId3"/>
          <a:srcRect l="2880" t="35255" r="19546" b="24307"/>
          <a:stretch/>
        </p:blipFill>
        <p:spPr>
          <a:xfrm>
            <a:off x="0" y="1380993"/>
            <a:ext cx="8820425" cy="2450416"/>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Automatic Details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4" name="Rounded Rectangular Callout 6">
            <a:extLst>
              <a:ext uri="{FF2B5EF4-FFF2-40B4-BE49-F238E27FC236}">
                <a16:creationId xmlns:a16="http://schemas.microsoft.com/office/drawing/2014/main" id="{F6A807B2-E203-4928-9188-D40FB0566B06}"/>
              </a:ext>
            </a:extLst>
          </p:cNvPr>
          <p:cNvSpPr/>
          <p:nvPr/>
        </p:nvSpPr>
        <p:spPr>
          <a:xfrm>
            <a:off x="135891" y="671594"/>
            <a:ext cx="1582073" cy="648488"/>
          </a:xfrm>
          <a:prstGeom prst="wedgeRoundRectCallout">
            <a:avLst>
              <a:gd name="adj1" fmla="val 5128"/>
              <a:gd name="adj2" fmla="val 16146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Field will be adjusted to the right side of the screen</a:t>
            </a:r>
          </a:p>
        </p:txBody>
      </p:sp>
      <p:sp>
        <p:nvSpPr>
          <p:cNvPr id="11" name="Rounded Rectangular Callout 6">
            <a:extLst>
              <a:ext uri="{FF2B5EF4-FFF2-40B4-BE49-F238E27FC236}">
                <a16:creationId xmlns:a16="http://schemas.microsoft.com/office/drawing/2014/main" id="{FD6FFE62-4652-470A-87A6-A9BD2373C82D}"/>
              </a:ext>
            </a:extLst>
          </p:cNvPr>
          <p:cNvSpPr/>
          <p:nvPr/>
        </p:nvSpPr>
        <p:spPr>
          <a:xfrm>
            <a:off x="3436531" y="4160662"/>
            <a:ext cx="2583269" cy="648488"/>
          </a:xfrm>
          <a:prstGeom prst="wedgeRoundRectCallout">
            <a:avLst>
              <a:gd name="adj1" fmla="val -50585"/>
              <a:gd name="adj2" fmla="val -141913"/>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List of mandatory fields</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3249894" y="814659"/>
            <a:ext cx="2320636" cy="784375"/>
          </a:xfrm>
          <a:prstGeom prst="wedgeRoundRectCallout">
            <a:avLst>
              <a:gd name="adj1" fmla="val -144070"/>
              <a:gd name="adj2" fmla="val 164680"/>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List of no-input fields</a:t>
            </a:r>
          </a:p>
        </p:txBody>
      </p:sp>
      <p:sp>
        <p:nvSpPr>
          <p:cNvPr id="15" name="Rounded Rectangular Callout 6">
            <a:extLst>
              <a:ext uri="{FF2B5EF4-FFF2-40B4-BE49-F238E27FC236}">
                <a16:creationId xmlns:a16="http://schemas.microsoft.com/office/drawing/2014/main" id="{AB129DAA-7203-426A-A8D9-B2A64605DD60}"/>
              </a:ext>
            </a:extLst>
          </p:cNvPr>
          <p:cNvSpPr/>
          <p:nvPr/>
        </p:nvSpPr>
        <p:spPr>
          <a:xfrm>
            <a:off x="5942142" y="1049364"/>
            <a:ext cx="2320636" cy="784375"/>
          </a:xfrm>
          <a:prstGeom prst="wedgeRoundRectCallout">
            <a:avLst>
              <a:gd name="adj1" fmla="val -143473"/>
              <a:gd name="adj2" fmla="val 175278"/>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List of no-change fields</a:t>
            </a:r>
          </a:p>
        </p:txBody>
      </p:sp>
      <p:sp>
        <p:nvSpPr>
          <p:cNvPr id="17" name="Rounded Rectangular Callout 6">
            <a:extLst>
              <a:ext uri="{FF2B5EF4-FFF2-40B4-BE49-F238E27FC236}">
                <a16:creationId xmlns:a16="http://schemas.microsoft.com/office/drawing/2014/main" id="{E8870B11-31BC-4737-A371-036FFC034146}"/>
              </a:ext>
            </a:extLst>
          </p:cNvPr>
          <p:cNvSpPr/>
          <p:nvPr/>
        </p:nvSpPr>
        <p:spPr>
          <a:xfrm>
            <a:off x="6499788" y="2875788"/>
            <a:ext cx="2644211" cy="784375"/>
          </a:xfrm>
          <a:prstGeom prst="wedgeRoundRectCallout">
            <a:avLst>
              <a:gd name="adj1" fmla="val -84966"/>
              <a:gd name="adj2" fmla="val -13718"/>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itchFamily="34" charset="0"/>
              </a:rPr>
              <a:t>This enables authorizers to re-enter the data in specific fields so as to re-confirm the entry done by the Inputter. </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Номер слайда 7">
            <a:extLst>
              <a:ext uri="{FF2B5EF4-FFF2-40B4-BE49-F238E27FC236}">
                <a16:creationId xmlns:a16="http://schemas.microsoft.com/office/drawing/2014/main" id="{A2923090-07A8-4A5C-8671-5F575A4969C3}"/>
              </a:ext>
            </a:extLst>
          </p:cNvPr>
          <p:cNvSpPr>
            <a:spLocks noGrp="1"/>
          </p:cNvSpPr>
          <p:nvPr>
            <p:ph type="sldNum" sz="quarter" idx="12"/>
          </p:nvPr>
        </p:nvSpPr>
        <p:spPr/>
        <p:txBody>
          <a:bodyPr/>
          <a:lstStyle/>
          <a:p>
            <a:fld id="{39FC74CF-8B03-5D41-97A3-DD76EB0CCB80}" type="slidenum">
              <a:rPr lang="ru-RU" smtClean="0"/>
              <a:t>17</a:t>
            </a:fld>
            <a:endParaRPr lang="ru-RU"/>
          </a:p>
        </p:txBody>
      </p:sp>
    </p:spTree>
    <p:extLst>
      <p:ext uri="{BB962C8B-B14F-4D97-AF65-F5344CB8AC3E}">
        <p14:creationId xmlns:p14="http://schemas.microsoft.com/office/powerpoint/2010/main" val="908115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2B56E5F-149E-4660-B4F3-FCAAC77FB4DD}"/>
              </a:ext>
            </a:extLst>
          </p:cNvPr>
          <p:cNvPicPr>
            <a:picLocks noChangeAspect="1"/>
          </p:cNvPicPr>
          <p:nvPr/>
        </p:nvPicPr>
        <p:blipFill>
          <a:blip r:embed="rId3"/>
          <a:stretch>
            <a:fillRect/>
          </a:stretch>
        </p:blipFill>
        <p:spPr>
          <a:xfrm>
            <a:off x="0" y="1293323"/>
            <a:ext cx="9144000" cy="2556853"/>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Other details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Rounded Rectangular Callout 6">
            <a:extLst>
              <a:ext uri="{FF2B5EF4-FFF2-40B4-BE49-F238E27FC236}">
                <a16:creationId xmlns:a16="http://schemas.microsoft.com/office/drawing/2014/main" id="{FD6FFE62-4652-470A-87A6-A9BD2373C82D}"/>
              </a:ext>
            </a:extLst>
          </p:cNvPr>
          <p:cNvSpPr/>
          <p:nvPr/>
        </p:nvSpPr>
        <p:spPr>
          <a:xfrm>
            <a:off x="4018422" y="3698505"/>
            <a:ext cx="2583269" cy="648488"/>
          </a:xfrm>
          <a:prstGeom prst="wedgeRoundRectCallout">
            <a:avLst>
              <a:gd name="adj1" fmla="val -50585"/>
              <a:gd name="adj2" fmla="val -141913"/>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Preview version will be used to display the transaction when it is successfully completed.</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ounded Rectangular Callout 6">
            <a:extLst>
              <a:ext uri="{FF2B5EF4-FFF2-40B4-BE49-F238E27FC236}">
                <a16:creationId xmlns:a16="http://schemas.microsoft.com/office/drawing/2014/main" id="{D609696A-020E-4D7C-A8A6-96F7DE7A1D37}"/>
              </a:ext>
            </a:extLst>
          </p:cNvPr>
          <p:cNvSpPr/>
          <p:nvPr/>
        </p:nvSpPr>
        <p:spPr>
          <a:xfrm>
            <a:off x="3249894" y="814659"/>
            <a:ext cx="2320636" cy="784375"/>
          </a:xfrm>
          <a:prstGeom prst="wedgeRoundRectCallout">
            <a:avLst>
              <a:gd name="adj1" fmla="val -38995"/>
              <a:gd name="adj2" fmla="val 88728"/>
              <a:gd name="adj3" fmla="val 16667"/>
            </a:avLst>
          </a:prstGeom>
          <a:solidFill>
            <a:srgbClr val="FFFFB3"/>
          </a:solidFill>
          <a:ln w="19050" cap="flat" cmpd="sng" algn="ctr">
            <a:solidFill>
              <a:srgbClr val="000000"/>
            </a:solidFill>
            <a:prstDash val="solid"/>
          </a:ln>
          <a:effectLst/>
        </p:spPr>
        <p:txBody>
          <a:bodyPr anchor="ctr"/>
          <a:lstStyle/>
          <a:p>
            <a:pPr algn="just">
              <a:spcAft>
                <a:spcPts val="600"/>
              </a:spcAft>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List of VERSIONs can be associated with the current VERSION in the form of tabs</a:t>
            </a:r>
          </a:p>
        </p:txBody>
      </p:sp>
      <p:sp>
        <p:nvSpPr>
          <p:cNvPr id="7" name="Номер слайда 6">
            <a:extLst>
              <a:ext uri="{FF2B5EF4-FFF2-40B4-BE49-F238E27FC236}">
                <a16:creationId xmlns:a16="http://schemas.microsoft.com/office/drawing/2014/main" id="{5ECFC798-AFD0-4AC0-8EAC-4926091010DB}"/>
              </a:ext>
            </a:extLst>
          </p:cNvPr>
          <p:cNvSpPr>
            <a:spLocks noGrp="1"/>
          </p:cNvSpPr>
          <p:nvPr>
            <p:ph type="sldNum" sz="quarter" idx="12"/>
          </p:nvPr>
        </p:nvSpPr>
        <p:spPr/>
        <p:txBody>
          <a:bodyPr/>
          <a:lstStyle/>
          <a:p>
            <a:fld id="{39FC74CF-8B03-5D41-97A3-DD76EB0CCB80}" type="slidenum">
              <a:rPr lang="ru-RU" smtClean="0"/>
              <a:t>18</a:t>
            </a:fld>
            <a:endParaRPr lang="ru-RU"/>
          </a:p>
        </p:txBody>
      </p:sp>
    </p:spTree>
    <p:extLst>
      <p:ext uri="{BB962C8B-B14F-4D97-AF65-F5344CB8AC3E}">
        <p14:creationId xmlns:p14="http://schemas.microsoft.com/office/powerpoint/2010/main" val="372525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1D17E88-FB9B-4551-ACBC-191F482FAEF1}"/>
              </a:ext>
            </a:extLst>
          </p:cNvPr>
          <p:cNvPicPr>
            <a:picLocks noChangeAspect="1"/>
          </p:cNvPicPr>
          <p:nvPr/>
        </p:nvPicPr>
        <p:blipFill>
          <a:blip r:embed="rId3"/>
          <a:stretch>
            <a:fillRect/>
          </a:stretch>
        </p:blipFill>
        <p:spPr>
          <a:xfrm>
            <a:off x="103909" y="598754"/>
            <a:ext cx="6186227" cy="289460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Next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Rounded Rectangular Callout 6">
            <a:extLst>
              <a:ext uri="{FF2B5EF4-FFF2-40B4-BE49-F238E27FC236}">
                <a16:creationId xmlns:a16="http://schemas.microsoft.com/office/drawing/2014/main" id="{FD6FFE62-4652-470A-87A6-A9BD2373C82D}"/>
              </a:ext>
            </a:extLst>
          </p:cNvPr>
          <p:cNvSpPr/>
          <p:nvPr/>
        </p:nvSpPr>
        <p:spPr>
          <a:xfrm>
            <a:off x="3436531" y="2008089"/>
            <a:ext cx="2583269" cy="648488"/>
          </a:xfrm>
          <a:prstGeom prst="wedgeRoundRectCallout">
            <a:avLst>
              <a:gd name="adj1" fmla="val -85446"/>
              <a:gd name="adj2" fmla="val -77820"/>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No. of Au</a:t>
            </a:r>
            <a:r>
              <a:rPr lang="en-US" sz="1200" dirty="0" err="1">
                <a:solidFill>
                  <a:srgbClr val="000000"/>
                </a:solidFill>
                <a:latin typeface="Arial"/>
              </a:rPr>
              <a:t>th</a:t>
            </a:r>
            <a:r>
              <a:rPr lang="en-US" sz="1200" dirty="0">
                <a:solidFill>
                  <a:srgbClr val="000000"/>
                </a:solidFill>
                <a:latin typeface="Arial"/>
              </a:rPr>
              <a:t> should be 0 to launch Next Version immediately</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4" name="Рисунок 13">
            <a:extLst>
              <a:ext uri="{FF2B5EF4-FFF2-40B4-BE49-F238E27FC236}">
                <a16:creationId xmlns:a16="http://schemas.microsoft.com/office/drawing/2014/main" id="{D6B061CC-CB86-4A4F-A35B-23C73B32E7B6}"/>
              </a:ext>
            </a:extLst>
          </p:cNvPr>
          <p:cNvPicPr>
            <a:picLocks noChangeAspect="1"/>
          </p:cNvPicPr>
          <p:nvPr/>
        </p:nvPicPr>
        <p:blipFill rotWithShape="1">
          <a:blip r:embed="rId7"/>
          <a:srcRect r="50000" b="17744"/>
          <a:stretch/>
        </p:blipFill>
        <p:spPr>
          <a:xfrm>
            <a:off x="3769858" y="3284353"/>
            <a:ext cx="4572000" cy="149715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cxnSp>
        <p:nvCxnSpPr>
          <p:cNvPr id="15" name="Прямая со стрелкой 14">
            <a:extLst>
              <a:ext uri="{FF2B5EF4-FFF2-40B4-BE49-F238E27FC236}">
                <a16:creationId xmlns:a16="http://schemas.microsoft.com/office/drawing/2014/main" id="{6A28464A-11FB-4536-AD25-E7420F885F2D}"/>
              </a:ext>
            </a:extLst>
          </p:cNvPr>
          <p:cNvCxnSpPr>
            <a:cxnSpLocks/>
          </p:cNvCxnSpPr>
          <p:nvPr/>
        </p:nvCxnSpPr>
        <p:spPr>
          <a:xfrm>
            <a:off x="2757055" y="3290308"/>
            <a:ext cx="1012803" cy="830828"/>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F9BB403-DF65-436D-8E12-5ED96447628E}"/>
              </a:ext>
            </a:extLst>
          </p:cNvPr>
          <p:cNvSpPr txBox="1"/>
          <p:nvPr/>
        </p:nvSpPr>
        <p:spPr>
          <a:xfrm>
            <a:off x="6397337" y="711048"/>
            <a:ext cx="2372708" cy="523220"/>
          </a:xfrm>
          <a:prstGeom prst="rect">
            <a:avLst/>
          </a:prstGeom>
          <a:noFill/>
        </p:spPr>
        <p:txBody>
          <a:bodyPr wrap="square">
            <a:spAutoFit/>
          </a:bodyPr>
          <a:lstStyle/>
          <a:p>
            <a:r>
              <a:rPr lang="ru-RU" sz="1400" dirty="0">
                <a:latin typeface="Tahoma" panose="020B0604030504040204" pitchFamily="34" charset="0"/>
                <a:ea typeface="Tahoma" panose="020B0604030504040204" pitchFamily="34" charset="0"/>
                <a:cs typeface="Tahoma" panose="020B0604030504040204" pitchFamily="34" charset="0"/>
              </a:rPr>
              <a:t>CUSTOMER,TRG.VERSION</a:t>
            </a:r>
            <a:r>
              <a:rPr lang="en-US" sz="1400" dirty="0">
                <a:latin typeface="Tahoma" panose="020B0604030504040204" pitchFamily="34" charset="0"/>
                <a:ea typeface="Tahoma" panose="020B0604030504040204" pitchFamily="34" charset="0"/>
                <a:cs typeface="Tahoma" panose="020B0604030504040204" pitchFamily="34" charset="0"/>
              </a:rPr>
              <a:t> is first version</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82717629-4891-4F1C-A24A-E6A056400BCB}"/>
              </a:ext>
            </a:extLst>
          </p:cNvPr>
          <p:cNvSpPr txBox="1"/>
          <p:nvPr/>
        </p:nvSpPr>
        <p:spPr>
          <a:xfrm>
            <a:off x="1397150" y="4283136"/>
            <a:ext cx="2372708" cy="523220"/>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ACCOUNT</a:t>
            </a:r>
            <a:r>
              <a:rPr lang="ru-RU" sz="1400" dirty="0">
                <a:latin typeface="Tahoma" panose="020B0604030504040204" pitchFamily="34" charset="0"/>
                <a:ea typeface="Tahoma" panose="020B0604030504040204" pitchFamily="34" charset="0"/>
                <a:cs typeface="Tahoma" panose="020B0604030504040204" pitchFamily="34" charset="0"/>
              </a:rPr>
              <a:t>,TRG.VERSION</a:t>
            </a:r>
            <a:r>
              <a:rPr lang="en-US" sz="1400" dirty="0">
                <a:latin typeface="Tahoma" panose="020B0604030504040204" pitchFamily="34" charset="0"/>
                <a:ea typeface="Tahoma" panose="020B0604030504040204" pitchFamily="34" charset="0"/>
                <a:cs typeface="Tahoma" panose="020B0604030504040204" pitchFamily="34" charset="0"/>
              </a:rPr>
              <a:t> is second version</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22" name="Rounded Rectangular Callout 6">
            <a:extLst>
              <a:ext uri="{FF2B5EF4-FFF2-40B4-BE49-F238E27FC236}">
                <a16:creationId xmlns:a16="http://schemas.microsoft.com/office/drawing/2014/main" id="{BCF21856-F9D1-4467-A8D1-5A7FC5CBE8FB}"/>
              </a:ext>
            </a:extLst>
          </p:cNvPr>
          <p:cNvSpPr/>
          <p:nvPr/>
        </p:nvSpPr>
        <p:spPr>
          <a:xfrm>
            <a:off x="6508574" y="2867053"/>
            <a:ext cx="2583269" cy="648488"/>
          </a:xfrm>
          <a:prstGeom prst="wedgeRoundRectCallout">
            <a:avLst>
              <a:gd name="adj1" fmla="val -47903"/>
              <a:gd name="adj2" fmla="val 193508"/>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This format is used to get data from previous Version</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9" name="Изображение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Номер слайда 15">
            <a:extLst>
              <a:ext uri="{FF2B5EF4-FFF2-40B4-BE49-F238E27FC236}">
                <a16:creationId xmlns:a16="http://schemas.microsoft.com/office/drawing/2014/main" id="{26D6A3EB-38E9-4B1F-A1BD-A20DD83376CF}"/>
              </a:ext>
            </a:extLst>
          </p:cNvPr>
          <p:cNvSpPr>
            <a:spLocks noGrp="1"/>
          </p:cNvSpPr>
          <p:nvPr>
            <p:ph type="sldNum" sz="quarter" idx="12"/>
          </p:nvPr>
        </p:nvSpPr>
        <p:spPr/>
        <p:txBody>
          <a:bodyPr/>
          <a:lstStyle/>
          <a:p>
            <a:fld id="{39FC74CF-8B03-5D41-97A3-DD76EB0CCB80}" type="slidenum">
              <a:rPr lang="ru-RU" smtClean="0"/>
              <a:t>19</a:t>
            </a:fld>
            <a:endParaRPr lang="ru-RU"/>
          </a:p>
        </p:txBody>
      </p:sp>
    </p:spTree>
    <p:extLst>
      <p:ext uri="{BB962C8B-B14F-4D97-AF65-F5344CB8AC3E}">
        <p14:creationId xmlns:p14="http://schemas.microsoft.com/office/powerpoint/2010/main" val="244640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505691" y="1103032"/>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Applications in T24</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Versions Overview</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Version fields. Setting Versions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Launching Versions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Zero-Auth Versions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Tabbed Screens in Versions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DB8F9DEF-8FC5-4375-8831-56A4C4029A4E}"/>
              </a:ext>
            </a:extLst>
          </p:cNvPr>
          <p:cNvSpPr>
            <a:spLocks noGrp="1"/>
          </p:cNvSpPr>
          <p:nvPr>
            <p:ph type="sldNum" sz="quarter" idx="12"/>
          </p:nvPr>
        </p:nvSpPr>
        <p:spPr/>
        <p:txBody>
          <a:bodyPr/>
          <a:lstStyle/>
          <a:p>
            <a:fld id="{39FC74CF-8B03-5D41-97A3-DD76EB0CCB80}" type="slidenum">
              <a:rPr lang="ru-RU" smtClean="0"/>
              <a:t>2</a:t>
            </a:fld>
            <a:endParaRPr lang="ru-RU" dirty="0"/>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3F17CF9-104E-450F-85CF-D5940BB2DF14}"/>
              </a:ext>
            </a:extLst>
          </p:cNvPr>
          <p:cNvPicPr>
            <a:picLocks noChangeAspect="1"/>
          </p:cNvPicPr>
          <p:nvPr/>
        </p:nvPicPr>
        <p:blipFill>
          <a:blip r:embed="rId3"/>
          <a:stretch>
            <a:fillRect/>
          </a:stretch>
        </p:blipFill>
        <p:spPr>
          <a:xfrm>
            <a:off x="104269" y="598754"/>
            <a:ext cx="6778438" cy="178422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 — Next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cxnSp>
        <p:nvCxnSpPr>
          <p:cNvPr id="15" name="Прямая со стрелкой 14">
            <a:extLst>
              <a:ext uri="{FF2B5EF4-FFF2-40B4-BE49-F238E27FC236}">
                <a16:creationId xmlns:a16="http://schemas.microsoft.com/office/drawing/2014/main" id="{6A28464A-11FB-4536-AD25-E7420F885F2D}"/>
              </a:ext>
            </a:extLst>
          </p:cNvPr>
          <p:cNvCxnSpPr>
            <a:cxnSpLocks/>
          </p:cNvCxnSpPr>
          <p:nvPr/>
        </p:nvCxnSpPr>
        <p:spPr>
          <a:xfrm>
            <a:off x="997528" y="2521983"/>
            <a:ext cx="0" cy="45674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F9BB403-DF65-436D-8E12-5ED96447628E}"/>
              </a:ext>
            </a:extLst>
          </p:cNvPr>
          <p:cNvSpPr txBox="1"/>
          <p:nvPr/>
        </p:nvSpPr>
        <p:spPr>
          <a:xfrm>
            <a:off x="6882706" y="689105"/>
            <a:ext cx="2271137" cy="523220"/>
          </a:xfrm>
          <a:prstGeom prst="rect">
            <a:avLst/>
          </a:prstGeom>
          <a:noFill/>
        </p:spPr>
        <p:txBody>
          <a:bodyPr wrap="square">
            <a:spAutoFit/>
          </a:bodyPr>
          <a:lstStyle/>
          <a:p>
            <a:r>
              <a:rPr lang="ru-RU" sz="1400" dirty="0">
                <a:latin typeface="Tahoma" panose="020B0604030504040204" pitchFamily="34" charset="0"/>
                <a:ea typeface="Tahoma" panose="020B0604030504040204" pitchFamily="34" charset="0"/>
                <a:cs typeface="Tahoma" panose="020B0604030504040204" pitchFamily="34" charset="0"/>
              </a:rPr>
              <a:t>CUSTOMER,TRG.VERSION</a:t>
            </a:r>
            <a:r>
              <a:rPr lang="en-US" sz="1400" dirty="0">
                <a:latin typeface="Tahoma" panose="020B0604030504040204" pitchFamily="34" charset="0"/>
                <a:ea typeface="Tahoma" panose="020B0604030504040204" pitchFamily="34" charset="0"/>
                <a:cs typeface="Tahoma" panose="020B0604030504040204" pitchFamily="34" charset="0"/>
              </a:rPr>
              <a:t> is first version</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82717629-4891-4F1C-A24A-E6A056400BCB}"/>
              </a:ext>
            </a:extLst>
          </p:cNvPr>
          <p:cNvSpPr txBox="1"/>
          <p:nvPr/>
        </p:nvSpPr>
        <p:spPr>
          <a:xfrm>
            <a:off x="6234473" y="3431030"/>
            <a:ext cx="2372708" cy="523220"/>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ACCOUNT</a:t>
            </a:r>
            <a:r>
              <a:rPr lang="ru-RU" sz="1400" dirty="0">
                <a:latin typeface="Tahoma" panose="020B0604030504040204" pitchFamily="34" charset="0"/>
                <a:ea typeface="Tahoma" panose="020B0604030504040204" pitchFamily="34" charset="0"/>
                <a:cs typeface="Tahoma" panose="020B0604030504040204" pitchFamily="34" charset="0"/>
              </a:rPr>
              <a:t>,TRG.VERSION</a:t>
            </a:r>
            <a:r>
              <a:rPr lang="en-US" sz="1400" dirty="0">
                <a:latin typeface="Tahoma" panose="020B0604030504040204" pitchFamily="34" charset="0"/>
                <a:ea typeface="Tahoma" panose="020B0604030504040204" pitchFamily="34" charset="0"/>
                <a:cs typeface="Tahoma" panose="020B0604030504040204" pitchFamily="34" charset="0"/>
              </a:rPr>
              <a:t> is second version</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22" name="Rounded Rectangular Callout 6">
            <a:extLst>
              <a:ext uri="{FF2B5EF4-FFF2-40B4-BE49-F238E27FC236}">
                <a16:creationId xmlns:a16="http://schemas.microsoft.com/office/drawing/2014/main" id="{BCF21856-F9D1-4467-A8D1-5A7FC5CBE8FB}"/>
              </a:ext>
            </a:extLst>
          </p:cNvPr>
          <p:cNvSpPr/>
          <p:nvPr/>
        </p:nvSpPr>
        <p:spPr>
          <a:xfrm>
            <a:off x="7084926" y="1766995"/>
            <a:ext cx="1859771" cy="648488"/>
          </a:xfrm>
          <a:prstGeom prst="wedgeRoundRectCallout">
            <a:avLst>
              <a:gd name="adj1" fmla="val -66856"/>
              <a:gd name="adj2" fmla="val -88502"/>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Next Version will be launched after </a:t>
            </a:r>
            <a:r>
              <a:rPr lang="ru-RU" sz="1200" dirty="0">
                <a:solidFill>
                  <a:srgbClr val="000000"/>
                </a:solidFill>
                <a:latin typeface="Arial"/>
              </a:rPr>
              <a:t>«</a:t>
            </a:r>
            <a:r>
              <a:rPr lang="en-US" sz="1200" dirty="0">
                <a:solidFill>
                  <a:srgbClr val="000000"/>
                </a:solidFill>
                <a:latin typeface="Arial"/>
              </a:rPr>
              <a:t>Commit</a:t>
            </a:r>
            <a:r>
              <a:rPr lang="ru-RU" sz="1200" dirty="0">
                <a:solidFill>
                  <a:srgbClr val="000000"/>
                </a:solidFill>
                <a:latin typeface="Arial"/>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6" name="Рисунок 15">
            <a:extLst>
              <a:ext uri="{FF2B5EF4-FFF2-40B4-BE49-F238E27FC236}">
                <a16:creationId xmlns:a16="http://schemas.microsoft.com/office/drawing/2014/main" id="{B3D34AE4-F17C-4677-A250-5469DAD40DEF}"/>
              </a:ext>
            </a:extLst>
          </p:cNvPr>
          <p:cNvPicPr>
            <a:picLocks noChangeAspect="1"/>
          </p:cNvPicPr>
          <p:nvPr/>
        </p:nvPicPr>
        <p:blipFill>
          <a:blip r:embed="rId8"/>
          <a:stretch>
            <a:fillRect/>
          </a:stretch>
        </p:blipFill>
        <p:spPr>
          <a:xfrm>
            <a:off x="117764" y="3170471"/>
            <a:ext cx="6096000" cy="13335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3" name="Rounded Rectangular Callout 6">
            <a:extLst>
              <a:ext uri="{FF2B5EF4-FFF2-40B4-BE49-F238E27FC236}">
                <a16:creationId xmlns:a16="http://schemas.microsoft.com/office/drawing/2014/main" id="{9E35F983-F99F-474A-B27B-8BF4A52FFB69}"/>
              </a:ext>
            </a:extLst>
          </p:cNvPr>
          <p:cNvSpPr/>
          <p:nvPr/>
        </p:nvSpPr>
        <p:spPr>
          <a:xfrm>
            <a:off x="3493488" y="3044152"/>
            <a:ext cx="2583269" cy="648488"/>
          </a:xfrm>
          <a:prstGeom prst="wedgeRoundRectCallout">
            <a:avLst>
              <a:gd name="adj1" fmla="val -56484"/>
              <a:gd name="adj2" fmla="val 97368"/>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CUSTOMER field is filled from @ID of previous Version</a:t>
            </a:r>
          </a:p>
        </p:txBody>
      </p:sp>
      <p:cxnSp>
        <p:nvCxnSpPr>
          <p:cNvPr id="24" name="Прямая со стрелкой 23">
            <a:extLst>
              <a:ext uri="{FF2B5EF4-FFF2-40B4-BE49-F238E27FC236}">
                <a16:creationId xmlns:a16="http://schemas.microsoft.com/office/drawing/2014/main" id="{47970279-55BC-4ECE-AE5E-D2324AC44A83}"/>
              </a:ext>
            </a:extLst>
          </p:cNvPr>
          <p:cNvCxnSpPr>
            <a:cxnSpLocks/>
          </p:cNvCxnSpPr>
          <p:nvPr/>
        </p:nvCxnSpPr>
        <p:spPr>
          <a:xfrm>
            <a:off x="3034150" y="2535833"/>
            <a:ext cx="0" cy="45674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F118D6AC-2824-46D1-9A2E-0B88B2090FBE}"/>
              </a:ext>
            </a:extLst>
          </p:cNvPr>
          <p:cNvCxnSpPr>
            <a:cxnSpLocks/>
          </p:cNvCxnSpPr>
          <p:nvPr/>
        </p:nvCxnSpPr>
        <p:spPr>
          <a:xfrm>
            <a:off x="5361710" y="2521983"/>
            <a:ext cx="0" cy="45674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DBAA18B6-6E52-4217-9F4D-7C82E067B4CC}"/>
              </a:ext>
            </a:extLst>
          </p:cNvPr>
          <p:cNvCxnSpPr>
            <a:cxnSpLocks/>
          </p:cNvCxnSpPr>
          <p:nvPr/>
        </p:nvCxnSpPr>
        <p:spPr>
          <a:xfrm>
            <a:off x="1314840" y="1546170"/>
            <a:ext cx="1719310" cy="240808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7" name="Номер слайда 26">
            <a:extLst>
              <a:ext uri="{FF2B5EF4-FFF2-40B4-BE49-F238E27FC236}">
                <a16:creationId xmlns:a16="http://schemas.microsoft.com/office/drawing/2014/main" id="{F552B898-5E32-47D7-9578-2BAF35FE1B66}"/>
              </a:ext>
            </a:extLst>
          </p:cNvPr>
          <p:cNvSpPr>
            <a:spLocks noGrp="1"/>
          </p:cNvSpPr>
          <p:nvPr>
            <p:ph type="sldNum" sz="quarter" idx="12"/>
          </p:nvPr>
        </p:nvSpPr>
        <p:spPr/>
        <p:txBody>
          <a:bodyPr/>
          <a:lstStyle/>
          <a:p>
            <a:fld id="{39FC74CF-8B03-5D41-97A3-DD76EB0CCB80}" type="slidenum">
              <a:rPr lang="ru-RU" smtClean="0"/>
              <a:t>20</a:t>
            </a:fld>
            <a:endParaRPr lang="ru-RU"/>
          </a:p>
        </p:txBody>
      </p:sp>
    </p:spTree>
    <p:extLst>
      <p:ext uri="{BB962C8B-B14F-4D97-AF65-F5344CB8AC3E}">
        <p14:creationId xmlns:p14="http://schemas.microsoft.com/office/powerpoint/2010/main" val="184663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183287" y="857455"/>
            <a:ext cx="7470579" cy="3722858"/>
          </a:xfrm>
        </p:spPr>
        <p:txBody>
          <a:bodyPr>
            <a:normAutofit/>
          </a:bodyPr>
          <a:lstStyle/>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LANGUAGE.CODE</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It allows to create Versions for Users with different languages</a:t>
            </a:r>
            <a:endParaRPr lang="en-GB"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The order of placing languages in the field 4 defines further the order of languages in text fields for User input and work</a:t>
            </a:r>
            <a:endParaRPr lang="en-GB"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For example:</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nSpc>
                <a:spcPct val="90000"/>
              </a:lnSpc>
              <a:buFontTx/>
              <a:buNone/>
            </a:pPr>
            <a:r>
              <a:rPr lang="en-GB" sz="1600" b="1" dirty="0">
                <a:latin typeface="Tahoma" panose="020B0604030504040204" pitchFamily="34" charset="0"/>
                <a:ea typeface="Tahoma" panose="020B0604030504040204" pitchFamily="34" charset="0"/>
                <a:cs typeface="Tahoma" panose="020B0604030504040204" pitchFamily="34" charset="0"/>
              </a:rPr>
              <a:t>4.1	        ENGLISH	</a:t>
            </a:r>
            <a:r>
              <a:rPr lang="ru-RU" sz="1600" b="1" dirty="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         </a:t>
            </a:r>
            <a:r>
              <a:rPr lang="en-GB" sz="1600" b="1" dirty="0">
                <a:latin typeface="Tahoma" panose="020B0604030504040204" pitchFamily="34" charset="0"/>
                <a:ea typeface="Tahoma" panose="020B0604030504040204" pitchFamily="34" charset="0"/>
                <a:cs typeface="Tahoma" panose="020B0604030504040204" pitchFamily="34" charset="0"/>
              </a:rPr>
              <a:t>4.2		FRENCH</a:t>
            </a:r>
          </a:p>
          <a:p>
            <a:pPr lvl="1">
              <a:lnSpc>
                <a:spcPct val="90000"/>
              </a:lnSpc>
              <a:buFontTx/>
              <a:buNone/>
            </a:pPr>
            <a:r>
              <a:rPr lang="en-GB" sz="1600" b="1" dirty="0">
                <a:latin typeface="Tahoma" panose="020B0604030504040204" pitchFamily="34" charset="0"/>
                <a:ea typeface="Tahoma" panose="020B0604030504040204" pitchFamily="34" charset="0"/>
                <a:cs typeface="Tahoma" panose="020B0604030504040204" pitchFamily="34" charset="0"/>
              </a:rPr>
              <a:t>17.1.1	Name	              17.1.2	Nom</a:t>
            </a:r>
            <a:endParaRPr lang="en-US" sz="1600" b="1" dirty="0">
              <a:latin typeface="Tahoma" panose="020B0604030504040204" pitchFamily="34" charset="0"/>
              <a:ea typeface="Tahoma" panose="020B0604030504040204" pitchFamily="34" charset="0"/>
              <a:cs typeface="Tahoma" panose="020B0604030504040204" pitchFamily="34" charset="0"/>
            </a:endParaRPr>
          </a:p>
          <a:p>
            <a:pPr marL="457200" lvl="1"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ECCBC98E-A80A-4882-9119-F53F64E462A8}"/>
              </a:ext>
            </a:extLst>
          </p:cNvPr>
          <p:cNvSpPr>
            <a:spLocks noGrp="1"/>
          </p:cNvSpPr>
          <p:nvPr>
            <p:ph type="sldNum" sz="quarter" idx="12"/>
          </p:nvPr>
        </p:nvSpPr>
        <p:spPr/>
        <p:txBody>
          <a:bodyPr/>
          <a:lstStyle/>
          <a:p>
            <a:fld id="{39FC74CF-8B03-5D41-97A3-DD76EB0CCB80}" type="slidenum">
              <a:rPr lang="ru-RU" smtClean="0"/>
              <a:t>21</a:t>
            </a:fld>
            <a:endParaRPr lang="ru-RU"/>
          </a:p>
        </p:txBody>
      </p:sp>
    </p:spTree>
    <p:extLst>
      <p:ext uri="{BB962C8B-B14F-4D97-AF65-F5344CB8AC3E}">
        <p14:creationId xmlns:p14="http://schemas.microsoft.com/office/powerpoint/2010/main" val="2050674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259738" y="876619"/>
            <a:ext cx="7416705" cy="3729248"/>
          </a:xfrm>
        </p:spPr>
        <p:txBody>
          <a:bodyPr>
            <a:normAutofit/>
          </a:bodyPr>
          <a:lstStyle/>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FIELD.NO (</a:t>
            </a:r>
            <a:r>
              <a:rPr lang="en-GB" sz="1600" dirty="0">
                <a:latin typeface="Tahoma" panose="020B0604030504040204" pitchFamily="34" charset="0"/>
                <a:ea typeface="Tahoma" panose="020B0604030504040204" pitchFamily="34" charset="0"/>
                <a:cs typeface="Tahoma" panose="020B0604030504040204" pitchFamily="34" charset="0"/>
              </a:rPr>
              <a:t>field</a:t>
            </a:r>
            <a:r>
              <a:rPr lang="en-GB" sz="1600" b="1" dirty="0">
                <a:latin typeface="Tahoma" panose="020B0604030504040204" pitchFamily="34" charset="0"/>
                <a:ea typeface="Tahoma" panose="020B0604030504040204" pitchFamily="34" charset="0"/>
                <a:cs typeface="Tahoma" panose="020B0604030504040204" pitchFamily="34" charset="0"/>
              </a:rPr>
              <a:t> 13)</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Field Number or Field Name</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Symbol</a:t>
            </a:r>
            <a:r>
              <a:rPr lang="ru-RU" sz="1600" dirty="0">
                <a:latin typeface="Tahoma" panose="020B0604030504040204" pitchFamily="34" charset="0"/>
                <a:ea typeface="Tahoma" panose="020B0604030504040204" pitchFamily="34" charset="0"/>
                <a:cs typeface="Tahoma" panose="020B0604030504040204" pitchFamily="34" charset="0"/>
              </a:rPr>
              <a:t> </a:t>
            </a:r>
            <a:r>
              <a:rPr lang="en-GB" sz="1600" dirty="0">
                <a:latin typeface="Tahoma" panose="020B0604030504040204" pitchFamily="34" charset="0"/>
                <a:ea typeface="Tahoma" panose="020B0604030504040204" pitchFamily="34" charset="0"/>
                <a:cs typeface="Tahoma" panose="020B0604030504040204" pitchFamily="34" charset="0"/>
              </a:rPr>
              <a:t>*</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allows to add text or empty line</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COLUMN (</a:t>
            </a:r>
            <a:r>
              <a:rPr lang="en-GB" sz="1600" dirty="0">
                <a:latin typeface="Tahoma" panose="020B0604030504040204" pitchFamily="34" charset="0"/>
                <a:ea typeface="Tahoma" panose="020B0604030504040204" pitchFamily="34" charset="0"/>
                <a:cs typeface="Tahoma" panose="020B0604030504040204" pitchFamily="34" charset="0"/>
              </a:rPr>
              <a:t>field</a:t>
            </a:r>
            <a:r>
              <a:rPr lang="en-GB" sz="1600" b="1" dirty="0">
                <a:latin typeface="Tahoma" panose="020B0604030504040204" pitchFamily="34" charset="0"/>
                <a:ea typeface="Tahoma" panose="020B0604030504040204" pitchFamily="34" charset="0"/>
                <a:cs typeface="Tahoma" panose="020B0604030504040204" pitchFamily="34" charset="0"/>
              </a:rPr>
              <a:t> 14)</a:t>
            </a:r>
            <a:endParaRPr lang="ru-RU" sz="1600" b="1"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Initial position in the line</a:t>
            </a:r>
          </a:p>
          <a:p>
            <a:pPr marL="457200" lvl="1"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EXPANSION (</a:t>
            </a:r>
            <a:r>
              <a:rPr lang="en-US" sz="1600" dirty="0">
                <a:latin typeface="Tahoma" panose="020B0604030504040204" pitchFamily="34" charset="0"/>
                <a:ea typeface="Tahoma" panose="020B0604030504040204" pitchFamily="34" charset="0"/>
                <a:cs typeface="Tahoma" panose="020B0604030504040204" pitchFamily="34" charset="0"/>
              </a:rPr>
              <a:t>field</a:t>
            </a:r>
            <a:r>
              <a:rPr lang="en-GB" sz="1600" b="1" dirty="0">
                <a:latin typeface="Tahoma" panose="020B0604030504040204" pitchFamily="34" charset="0"/>
                <a:ea typeface="Tahoma" panose="020B0604030504040204" pitchFamily="34" charset="0"/>
                <a:cs typeface="Tahoma" panose="020B0604030504040204" pitchFamily="34" charset="0"/>
              </a:rPr>
              <a:t> 15)</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It allows to limit expansion of multi-fields</a:t>
            </a: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DE1F7557-7BCB-483C-B459-3FAD13BA0399}"/>
              </a:ext>
            </a:extLst>
          </p:cNvPr>
          <p:cNvSpPr>
            <a:spLocks noGrp="1"/>
          </p:cNvSpPr>
          <p:nvPr>
            <p:ph type="sldNum" sz="quarter" idx="12"/>
          </p:nvPr>
        </p:nvSpPr>
        <p:spPr/>
        <p:txBody>
          <a:bodyPr/>
          <a:lstStyle/>
          <a:p>
            <a:fld id="{39FC74CF-8B03-5D41-97A3-DD76EB0CCB80}" type="slidenum">
              <a:rPr lang="ru-RU" smtClean="0"/>
              <a:t>22</a:t>
            </a:fld>
            <a:endParaRPr lang="ru-RU"/>
          </a:p>
        </p:txBody>
      </p:sp>
    </p:spTree>
    <p:extLst>
      <p:ext uri="{BB962C8B-B14F-4D97-AF65-F5344CB8AC3E}">
        <p14:creationId xmlns:p14="http://schemas.microsoft.com/office/powerpoint/2010/main" val="129206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Fields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259739" y="727764"/>
            <a:ext cx="7270134" cy="3135080"/>
          </a:xfrm>
        </p:spPr>
        <p:txBody>
          <a:bodyPr>
            <a:noAutofit/>
          </a:bodyPr>
          <a:lstStyle/>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TEXT.CHAR.MAX (</a:t>
            </a:r>
            <a:r>
              <a:rPr lang="en-GB" sz="1600" dirty="0">
                <a:latin typeface="Tahoma" panose="020B0604030504040204" pitchFamily="34" charset="0"/>
                <a:ea typeface="Tahoma" panose="020B0604030504040204" pitchFamily="34" charset="0"/>
                <a:cs typeface="Tahoma" panose="020B0604030504040204" pitchFamily="34" charset="0"/>
              </a:rPr>
              <a:t>field</a:t>
            </a:r>
            <a:r>
              <a:rPr lang="en-GB" sz="1600" b="1" dirty="0">
                <a:latin typeface="Tahoma" panose="020B0604030504040204" pitchFamily="34" charset="0"/>
                <a:ea typeface="Tahoma" panose="020B0604030504040204" pitchFamily="34" charset="0"/>
                <a:cs typeface="Tahoma" panose="020B0604030504040204" pitchFamily="34" charset="0"/>
              </a:rPr>
              <a:t> 16)</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Length of field description </a:t>
            </a:r>
            <a:r>
              <a:rPr lang="en-GB" sz="1600" dirty="0">
                <a:latin typeface="Tahoma" panose="020B0604030504040204" pitchFamily="34" charset="0"/>
                <a:ea typeface="Tahoma" panose="020B0604030504040204" pitchFamily="34" charset="0"/>
                <a:cs typeface="Tahoma" panose="020B0604030504040204" pitchFamily="34" charset="0"/>
              </a:rPr>
              <a:t>(1-39 characters)</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Text fields (</a:t>
            </a:r>
            <a:r>
              <a:rPr lang="en-US" sz="1600" dirty="0">
                <a:latin typeface="Tahoma" panose="020B0604030504040204" pitchFamily="34" charset="0"/>
                <a:ea typeface="Tahoma" panose="020B0604030504040204" pitchFamily="34" charset="0"/>
                <a:cs typeface="Tahoma" panose="020B0604030504040204" pitchFamily="34" charset="0"/>
              </a:rPr>
              <a:t>fields</a:t>
            </a:r>
            <a:r>
              <a:rPr lang="en-GB" sz="1600" b="1" dirty="0">
                <a:latin typeface="Tahoma" panose="020B0604030504040204" pitchFamily="34" charset="0"/>
                <a:ea typeface="Tahoma" panose="020B0604030504040204" pitchFamily="34" charset="0"/>
                <a:cs typeface="Tahoma" panose="020B0604030504040204" pitchFamily="34" charset="0"/>
              </a:rPr>
              <a:t> 17-20)</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Field description</a:t>
            </a:r>
          </a:p>
          <a:p>
            <a:pPr marL="457200" lvl="1"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b="1" dirty="0">
                <a:latin typeface="Tahoma" panose="020B0604030504040204" pitchFamily="34" charset="0"/>
                <a:ea typeface="Tahoma" panose="020B0604030504040204" pitchFamily="34" charset="0"/>
                <a:cs typeface="Tahoma" panose="020B0604030504040204" pitchFamily="34" charset="0"/>
              </a:rPr>
              <a:t>ENRICHM.CHAR (</a:t>
            </a:r>
            <a:r>
              <a:rPr lang="en-US" sz="1600" dirty="0">
                <a:latin typeface="Tahoma" panose="020B0604030504040204" pitchFamily="34" charset="0"/>
                <a:ea typeface="Tahoma" panose="020B0604030504040204" pitchFamily="34" charset="0"/>
                <a:cs typeface="Tahoma" panose="020B0604030504040204" pitchFamily="34" charset="0"/>
              </a:rPr>
              <a:t>field</a:t>
            </a:r>
            <a:r>
              <a:rPr lang="en-GB" sz="1600" b="1" dirty="0">
                <a:latin typeface="Tahoma" panose="020B0604030504040204" pitchFamily="34" charset="0"/>
                <a:ea typeface="Tahoma" panose="020B0604030504040204" pitchFamily="34" charset="0"/>
                <a:cs typeface="Tahoma" panose="020B0604030504040204" pitchFamily="34" charset="0"/>
              </a:rPr>
              <a:t> 21)</a:t>
            </a:r>
          </a:p>
          <a:p>
            <a:pPr lvl="1"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The number of characters displayed in the enrichment</a:t>
            </a:r>
            <a:endParaRPr lang="en-GB"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u="sng"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r>
              <a:rPr lang="en-US" sz="1600" u="sng" dirty="0">
                <a:latin typeface="Tahoma" panose="020B0604030504040204" pitchFamily="34" charset="0"/>
                <a:ea typeface="Tahoma" panose="020B0604030504040204" pitchFamily="34" charset="0"/>
                <a:cs typeface="Tahoma" panose="020B0604030504040204" pitchFamily="34" charset="0"/>
              </a:rPr>
              <a:t>Note</a:t>
            </a:r>
            <a:r>
              <a:rPr lang="ru-RU" sz="1600" u="sng" dirty="0">
                <a:latin typeface="Tahoma" panose="020B0604030504040204" pitchFamily="34" charset="0"/>
                <a:ea typeface="Tahoma" panose="020B0604030504040204" pitchFamily="34" charset="0"/>
                <a:cs typeface="Tahoma" panose="020B0604030504040204" pitchFamily="34" charset="0"/>
              </a:rPr>
              <a:t>:</a:t>
            </a:r>
            <a:r>
              <a:rPr lang="en-GB" sz="1600" dirty="0">
                <a:latin typeface="Tahoma" panose="020B0604030504040204" pitchFamily="34" charset="0"/>
                <a:ea typeface="Tahoma" panose="020B0604030504040204" pitchFamily="34" charset="0"/>
                <a:cs typeface="Tahoma" panose="020B0604030504040204" pitchFamily="34" charset="0"/>
              </a:rPr>
              <a:t> Positions on the screen and fields’ length can be defined only for versions with</a:t>
            </a:r>
            <a:r>
              <a:rPr lang="ru-RU" sz="1600" dirty="0">
                <a:latin typeface="Tahoma" panose="020B0604030504040204" pitchFamily="34" charset="0"/>
                <a:ea typeface="Tahoma" panose="020B0604030504040204" pitchFamily="34" charset="0"/>
                <a:cs typeface="Tahoma" panose="020B0604030504040204" pitchFamily="34" charset="0"/>
              </a:rPr>
              <a:t> </a:t>
            </a:r>
            <a:r>
              <a:rPr lang="en-GB" sz="1600" dirty="0">
                <a:latin typeface="Tahoma" panose="020B0604030504040204" pitchFamily="34" charset="0"/>
                <a:ea typeface="Tahoma" panose="020B0604030504040204" pitchFamily="34" charset="0"/>
                <a:cs typeface="Tahoma" panose="020B0604030504040204" pitchFamily="34" charset="0"/>
              </a:rPr>
              <a:t>FIELDS.PER.LINE=MULTI</a:t>
            </a:r>
          </a:p>
        </p:txBody>
      </p:sp>
      <p:sp>
        <p:nvSpPr>
          <p:cNvPr id="3" name="Номер слайда 2">
            <a:extLst>
              <a:ext uri="{FF2B5EF4-FFF2-40B4-BE49-F238E27FC236}">
                <a16:creationId xmlns:a16="http://schemas.microsoft.com/office/drawing/2014/main" id="{1F8FFECB-A34F-4A8D-8298-8B7A90A6EE35}"/>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1399819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Task 2 – Version with Multiple Fields Per Line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7612913" cy="3016210"/>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Create a version for the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ACCOUNT</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application with the following fields</a:t>
            </a: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Mnemonic, Customer Number, Currency and Category</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Mnemonic and Currency need to be displayed one beside the other</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Customer Number and Category need to be displayed one beside the other</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All fields to have user defined field names</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a:extLst>
              <a:ext uri="{FF2B5EF4-FFF2-40B4-BE49-F238E27FC236}">
                <a16:creationId xmlns:a16="http://schemas.microsoft.com/office/drawing/2014/main" id="{F04E5D46-97A4-4BCA-9468-1726EFF5F954}"/>
              </a:ext>
            </a:extLst>
          </p:cNvPr>
          <p:cNvSpPr/>
          <p:nvPr/>
        </p:nvSpPr>
        <p:spPr>
          <a:xfrm>
            <a:off x="-274290" y="4076388"/>
            <a:ext cx="8768875" cy="338554"/>
          </a:xfrm>
          <a:prstGeom prst="rect">
            <a:avLst/>
          </a:prstGeom>
        </p:spPr>
        <p:txBody>
          <a:bodyPr wrap="none">
            <a:spAutoFit/>
          </a:bodyPr>
          <a:lstStyle/>
          <a:p>
            <a:pPr lvl="1"/>
            <a:r>
              <a:rPr lang="en-GB" sz="1600" u="sng" dirty="0">
                <a:solidFill>
                  <a:prstClr val="black"/>
                </a:solidFill>
                <a:latin typeface="Tahoma" panose="020B0604030504040204" pitchFamily="34" charset="0"/>
                <a:ea typeface="Tahoma" panose="020B0604030504040204" pitchFamily="34" charset="0"/>
                <a:cs typeface="Tahoma" panose="020B0604030504040204" pitchFamily="34" charset="0"/>
              </a:rPr>
              <a:t>Hint:</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The column must be specified when multiple fields are chosen to display in one line</a:t>
            </a:r>
          </a:p>
        </p:txBody>
      </p:sp>
      <p:sp>
        <p:nvSpPr>
          <p:cNvPr id="6" name="Номер слайда 5">
            <a:extLst>
              <a:ext uri="{FF2B5EF4-FFF2-40B4-BE49-F238E27FC236}">
                <a16:creationId xmlns:a16="http://schemas.microsoft.com/office/drawing/2014/main" id="{E8687258-0D86-4AE5-BC80-9D8A797F4574}"/>
              </a:ext>
            </a:extLst>
          </p:cNvPr>
          <p:cNvSpPr>
            <a:spLocks noGrp="1"/>
          </p:cNvSpPr>
          <p:nvPr>
            <p:ph type="sldNum" sz="quarter" idx="12"/>
          </p:nvPr>
        </p:nvSpPr>
        <p:spPr/>
        <p:txBody>
          <a:bodyPr/>
          <a:lstStyle/>
          <a:p>
            <a:fld id="{39FC74CF-8B03-5D41-97A3-DD76EB0CCB80}" type="slidenum">
              <a:rPr lang="ru-RU" smtClean="0"/>
              <a:t>24</a:t>
            </a:fld>
            <a:endParaRPr lang="ru-RU"/>
          </a:p>
        </p:txBody>
      </p:sp>
      <p:pic>
        <p:nvPicPr>
          <p:cNvPr id="11" name="Рисунок 10">
            <a:extLst>
              <a:ext uri="{FF2B5EF4-FFF2-40B4-BE49-F238E27FC236}">
                <a16:creationId xmlns:a16="http://schemas.microsoft.com/office/drawing/2014/main" id="{879015AC-1215-432F-B2E6-6ECE8168CF7E}"/>
              </a:ext>
            </a:extLst>
          </p:cNvPr>
          <p:cNvPicPr>
            <a:picLocks noChangeAspect="1"/>
          </p:cNvPicPr>
          <p:nvPr/>
        </p:nvPicPr>
        <p:blipFill>
          <a:blip r:embed="rId8"/>
          <a:stretch>
            <a:fillRect/>
          </a:stretch>
        </p:blipFill>
        <p:spPr>
          <a:xfrm>
            <a:off x="-1" y="2626025"/>
            <a:ext cx="9144000" cy="89045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62242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Task 2 – Version with Multiple Fields Per Line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3" name="Номер слайда 2">
            <a:extLst>
              <a:ext uri="{FF2B5EF4-FFF2-40B4-BE49-F238E27FC236}">
                <a16:creationId xmlns:a16="http://schemas.microsoft.com/office/drawing/2014/main" id="{E7A80A21-7CF2-4EA2-A0C2-79AB30AA3EC3}"/>
              </a:ext>
            </a:extLst>
          </p:cNvPr>
          <p:cNvSpPr>
            <a:spLocks noGrp="1"/>
          </p:cNvSpPr>
          <p:nvPr>
            <p:ph type="sldNum" sz="quarter" idx="12"/>
          </p:nvPr>
        </p:nvSpPr>
        <p:spPr/>
        <p:txBody>
          <a:bodyPr/>
          <a:lstStyle/>
          <a:p>
            <a:fld id="{39FC74CF-8B03-5D41-97A3-DD76EB0CCB80}" type="slidenum">
              <a:rPr lang="ru-RU" smtClean="0"/>
              <a:t>25</a:t>
            </a:fld>
            <a:endParaRPr lang="ru-RU"/>
          </a:p>
        </p:txBody>
      </p:sp>
      <p:pic>
        <p:nvPicPr>
          <p:cNvPr id="13" name="Рисунок 12">
            <a:extLst>
              <a:ext uri="{FF2B5EF4-FFF2-40B4-BE49-F238E27FC236}">
                <a16:creationId xmlns:a16="http://schemas.microsoft.com/office/drawing/2014/main" id="{23CAADA0-9198-44A3-8BC4-DE4AB69C55D5}"/>
              </a:ext>
            </a:extLst>
          </p:cNvPr>
          <p:cNvPicPr>
            <a:picLocks noChangeAspect="1"/>
          </p:cNvPicPr>
          <p:nvPr/>
        </p:nvPicPr>
        <p:blipFill>
          <a:blip r:embed="rId7"/>
          <a:stretch>
            <a:fillRect/>
          </a:stretch>
        </p:blipFill>
        <p:spPr>
          <a:xfrm>
            <a:off x="0" y="719301"/>
            <a:ext cx="9144000" cy="3704897"/>
          </a:xfrm>
          <a:prstGeom prst="rect">
            <a:avLst/>
          </a:prstGeom>
        </p:spPr>
      </p:pic>
    </p:spTree>
    <p:extLst>
      <p:ext uri="{BB962C8B-B14F-4D97-AF65-F5344CB8AC3E}">
        <p14:creationId xmlns:p14="http://schemas.microsoft.com/office/powerpoint/2010/main" val="1374179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19515" y="505698"/>
            <a:ext cx="6927113" cy="4712059"/>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100" dirty="0">
                <a:solidFill>
                  <a:prstClr val="black"/>
                </a:solidFill>
                <a:latin typeface="Tahoma" panose="020B0604030504040204" pitchFamily="34" charset="0"/>
                <a:ea typeface="Tahoma" panose="020B0604030504040204" pitchFamily="34" charset="0"/>
                <a:cs typeface="Tahoma" panose="020B0604030504040204" pitchFamily="34" charset="0"/>
              </a:rPr>
              <a:t>Create a version for the CUSTOMER application</a:t>
            </a:r>
          </a:p>
          <a:p>
            <a:pPr algn="just">
              <a:spcAft>
                <a:spcPts val="600"/>
              </a:spcAft>
              <a:buBlip>
                <a:blip r:embed="rId7"/>
              </a:buBlip>
            </a:pPr>
            <a:r>
              <a:rPr kumimoji="0" lang="en-US" altLang="en-US" sz="11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100" dirty="0">
                <a:latin typeface="Tahoma" panose="020B0604030504040204" pitchFamily="34" charset="0"/>
                <a:ea typeface="Tahoma" panose="020B0604030504040204" pitchFamily="34" charset="0"/>
                <a:cs typeface="Tahoma" panose="020B0604030504040204" pitchFamily="34" charset="0"/>
              </a:rPr>
              <a:t>Name of the version CUSTOMER,XXX (XXX is your initial)</a:t>
            </a:r>
          </a:p>
          <a:p>
            <a:pPr algn="just">
              <a:spcAft>
                <a:spcPts val="600"/>
              </a:spcAft>
              <a:buBlip>
                <a:blip r:embed="rId7"/>
              </a:buBlip>
            </a:pPr>
            <a:r>
              <a:rPr kumimoji="0" lang="en-US" altLang="en-US" sz="11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100" dirty="0">
                <a:latin typeface="Tahoma" panose="020B0604030504040204" pitchFamily="34" charset="0"/>
                <a:ea typeface="Tahoma" panose="020B0604030504040204" pitchFamily="34" charset="0"/>
                <a:cs typeface="Tahoma" panose="020B0604030504040204" pitchFamily="34" charset="0"/>
              </a:rPr>
              <a:t>Fields to be displayed:</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MNEMONIC</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SHORT.NAME</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NAME.1</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STREET</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SECTOR</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ACCOUNT.OFFICER</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INDUSTRY</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TARGET</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NATIONALITY</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CUSTOMER.STATUS</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RESIDENCE</a:t>
            </a:r>
          </a:p>
          <a:p>
            <a:pPr lvl="1"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LANGUAGE</a:t>
            </a:r>
          </a:p>
          <a:p>
            <a:pPr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Launch your version from Command Line</a:t>
            </a:r>
          </a:p>
          <a:p>
            <a:pPr algn="just">
              <a:spcAft>
                <a:spcPts val="600"/>
              </a:spcAft>
              <a:buBlip>
                <a:blip r:embed="rId7"/>
              </a:buBlip>
            </a:pPr>
            <a:r>
              <a:rPr lang="en-US" sz="1100" dirty="0">
                <a:latin typeface="Tahoma" panose="020B0604030504040204" pitchFamily="34" charset="0"/>
                <a:ea typeface="Tahoma" panose="020B0604030504040204" pitchFamily="34" charset="0"/>
                <a:cs typeface="Tahoma" panose="020B0604030504040204" pitchFamily="34" charset="0"/>
              </a:rPr>
              <a:t> Attach your version to your menu, launch the menu and check the version</a:t>
            </a:r>
          </a:p>
          <a:p>
            <a:pPr lvl="1">
              <a:lnSpc>
                <a:spcPct val="90000"/>
              </a:lnSpc>
            </a:pPr>
            <a:endParaRPr lang="en-US" dirty="0"/>
          </a:p>
        </p:txBody>
      </p:sp>
      <p:sp>
        <p:nvSpPr>
          <p:cNvPr id="3" name="Номер слайда 2">
            <a:extLst>
              <a:ext uri="{FF2B5EF4-FFF2-40B4-BE49-F238E27FC236}">
                <a16:creationId xmlns:a16="http://schemas.microsoft.com/office/drawing/2014/main" id="{119202B3-2611-4FDA-B229-BC91E150FBB8}"/>
              </a:ext>
            </a:extLst>
          </p:cNvPr>
          <p:cNvSpPr>
            <a:spLocks noGrp="1"/>
          </p:cNvSpPr>
          <p:nvPr>
            <p:ph type="sldNum" sz="quarter" idx="12"/>
          </p:nvPr>
        </p:nvSpPr>
        <p:spPr/>
        <p:txBody>
          <a:bodyPr/>
          <a:lstStyle/>
          <a:p>
            <a:fld id="{39FC74CF-8B03-5D41-97A3-DD76EB0CCB80}" type="slidenum">
              <a:rPr lang="ru-RU" smtClean="0"/>
              <a:t>26</a:t>
            </a:fld>
            <a:endParaRPr lang="ru-RU"/>
          </a:p>
        </p:txBody>
      </p:sp>
    </p:spTree>
    <p:extLst>
      <p:ext uri="{BB962C8B-B14F-4D97-AF65-F5344CB8AC3E}">
        <p14:creationId xmlns:p14="http://schemas.microsoft.com/office/powerpoint/2010/main" val="3373333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73955" y="883465"/>
            <a:ext cx="6927113" cy="3096232"/>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Amend the previously created version so that:</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 value 1001 is defaulted in the field SECTOR</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Make SECTOR a NOINPUT field</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 value IN is defaulted in the field NATIONALITY if the previous available value is US</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Make CUSTOMER.STATUS a mandatory field</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Ensure that the value of ACCOUNT.OFFICER is not changed once the customer record is authorized</a:t>
            </a:r>
          </a:p>
          <a:p>
            <a:pPr lvl="2">
              <a:lnSpc>
                <a:spcPct val="90000"/>
              </a:lnSpc>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Номер слайда 2">
            <a:extLst>
              <a:ext uri="{FF2B5EF4-FFF2-40B4-BE49-F238E27FC236}">
                <a16:creationId xmlns:a16="http://schemas.microsoft.com/office/drawing/2014/main" id="{E962E90B-3EFB-4E4B-9016-EB2F352C59AC}"/>
              </a:ext>
            </a:extLst>
          </p:cNvPr>
          <p:cNvSpPr>
            <a:spLocks noGrp="1"/>
          </p:cNvSpPr>
          <p:nvPr>
            <p:ph type="sldNum" sz="quarter" idx="12"/>
          </p:nvPr>
        </p:nvSpPr>
        <p:spPr/>
        <p:txBody>
          <a:bodyPr/>
          <a:lstStyle/>
          <a:p>
            <a:fld id="{39FC74CF-8B03-5D41-97A3-DD76EB0CCB80}" type="slidenum">
              <a:rPr lang="ru-RU" smtClean="0"/>
              <a:t>27</a:t>
            </a:fld>
            <a:endParaRPr lang="ru-RU"/>
          </a:p>
        </p:txBody>
      </p:sp>
    </p:spTree>
    <p:extLst>
      <p:ext uri="{BB962C8B-B14F-4D97-AF65-F5344CB8AC3E}">
        <p14:creationId xmlns:p14="http://schemas.microsoft.com/office/powerpoint/2010/main" val="2196637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7C09FD8-1598-4CCC-960C-B488E76945B0}"/>
              </a:ext>
            </a:extLst>
          </p:cNvPr>
          <p:cNvPicPr>
            <a:picLocks noChangeAspect="1"/>
          </p:cNvPicPr>
          <p:nvPr/>
        </p:nvPicPr>
        <p:blipFill rotWithShape="1">
          <a:blip r:embed="rId3"/>
          <a:srcRect r="42857"/>
          <a:stretch/>
        </p:blipFill>
        <p:spPr>
          <a:xfrm>
            <a:off x="4193268" y="1820749"/>
            <a:ext cx="4576777" cy="3143689"/>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Screens in Versions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TextBox 13">
            <a:extLst>
              <a:ext uri="{FF2B5EF4-FFF2-40B4-BE49-F238E27FC236}">
                <a16:creationId xmlns:a16="http://schemas.microsoft.com/office/drawing/2014/main" id="{52B5BAE6-7A46-44B0-8F19-D54E7814EDC5}"/>
              </a:ext>
            </a:extLst>
          </p:cNvPr>
          <p:cNvSpPr txBox="1">
            <a:spLocks noChangeArrowheads="1"/>
          </p:cNvSpPr>
          <p:nvPr/>
        </p:nvSpPr>
        <p:spPr bwMode="auto">
          <a:xfrm>
            <a:off x="361950" y="895177"/>
            <a:ext cx="679450" cy="461963"/>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Credit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Officer</a:t>
            </a:r>
            <a:endParaRPr kumimoji="0" lang="en-GB" sz="1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Прямоугольник 17">
            <a:extLst>
              <a:ext uri="{FF2B5EF4-FFF2-40B4-BE49-F238E27FC236}">
                <a16:creationId xmlns:a16="http://schemas.microsoft.com/office/drawing/2014/main" id="{5A5CC654-977B-4FA6-9804-8FF0FCC291F3}"/>
              </a:ext>
            </a:extLst>
          </p:cNvPr>
          <p:cNvSpPr/>
          <p:nvPr/>
        </p:nvSpPr>
        <p:spPr>
          <a:xfrm>
            <a:off x="373955" y="883465"/>
            <a:ext cx="6927113" cy="1480405"/>
          </a:xfrm>
          <a:prstGeom prst="rect">
            <a:avLst/>
          </a:prstGeom>
        </p:spPr>
        <p:txBody>
          <a:bodyPr wrap="square">
            <a:spAutoFit/>
          </a:bodyPr>
          <a:lstStyle/>
          <a:p>
            <a:pPr algn="just">
              <a:spcAft>
                <a:spcPts val="600"/>
              </a:spcAft>
              <a:buBlip>
                <a:blip r:embed="rId8"/>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 list of VERSIONs can be associated with the current VERSION in the form of tabs</a:t>
            </a:r>
          </a:p>
          <a:p>
            <a:pPr algn="just">
              <a:spcAft>
                <a:spcPts val="600"/>
              </a:spcAft>
              <a:buBlip>
                <a:blip r:embed="rId8"/>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These associated versions must relate to the same application as the version being input</a:t>
            </a:r>
          </a:p>
          <a:p>
            <a:pPr lvl="2">
              <a:lnSpc>
                <a:spcPct val="90000"/>
              </a:lnSpc>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Номер слайда 2">
            <a:extLst>
              <a:ext uri="{FF2B5EF4-FFF2-40B4-BE49-F238E27FC236}">
                <a16:creationId xmlns:a16="http://schemas.microsoft.com/office/drawing/2014/main" id="{1A33D329-5C29-4920-B3D2-6128B5C02611}"/>
              </a:ext>
            </a:extLst>
          </p:cNvPr>
          <p:cNvSpPr>
            <a:spLocks noGrp="1"/>
          </p:cNvSpPr>
          <p:nvPr>
            <p:ph type="sldNum" sz="quarter" idx="12"/>
          </p:nvPr>
        </p:nvSpPr>
        <p:spPr/>
        <p:txBody>
          <a:bodyPr/>
          <a:lstStyle/>
          <a:p>
            <a:fld id="{39FC74CF-8B03-5D41-97A3-DD76EB0CCB80}" type="slidenum">
              <a:rPr lang="ru-RU" smtClean="0"/>
              <a:t>28</a:t>
            </a:fld>
            <a:endParaRPr lang="ru-RU"/>
          </a:p>
        </p:txBody>
      </p:sp>
      <p:pic>
        <p:nvPicPr>
          <p:cNvPr id="11" name="Рисунок 10">
            <a:extLst>
              <a:ext uri="{FF2B5EF4-FFF2-40B4-BE49-F238E27FC236}">
                <a16:creationId xmlns:a16="http://schemas.microsoft.com/office/drawing/2014/main" id="{DF14F217-04B5-422B-89AF-731C64DC0370}"/>
              </a:ext>
            </a:extLst>
          </p:cNvPr>
          <p:cNvPicPr>
            <a:picLocks noChangeAspect="1"/>
          </p:cNvPicPr>
          <p:nvPr/>
        </p:nvPicPr>
        <p:blipFill rotWithShape="1">
          <a:blip r:embed="rId9"/>
          <a:srcRect t="-1" b="39485"/>
          <a:stretch/>
        </p:blipFill>
        <p:spPr>
          <a:xfrm>
            <a:off x="167096" y="2104617"/>
            <a:ext cx="3931845" cy="266264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cxnSp>
        <p:nvCxnSpPr>
          <p:cNvPr id="25" name="Прямая со стрелкой 24">
            <a:extLst>
              <a:ext uri="{FF2B5EF4-FFF2-40B4-BE49-F238E27FC236}">
                <a16:creationId xmlns:a16="http://schemas.microsoft.com/office/drawing/2014/main" id="{548437FA-37C9-4373-AD1E-2312378F745F}"/>
              </a:ext>
            </a:extLst>
          </p:cNvPr>
          <p:cNvCxnSpPr>
            <a:cxnSpLocks/>
          </p:cNvCxnSpPr>
          <p:nvPr/>
        </p:nvCxnSpPr>
        <p:spPr>
          <a:xfrm>
            <a:off x="3803221" y="3978394"/>
            <a:ext cx="355757" cy="243419"/>
          </a:xfrm>
          <a:prstGeom prst="straightConnector1">
            <a:avLst/>
          </a:prstGeom>
          <a:ln w="508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6" name="Прямоугольник 25">
            <a:extLst>
              <a:ext uri="{FF2B5EF4-FFF2-40B4-BE49-F238E27FC236}">
                <a16:creationId xmlns:a16="http://schemas.microsoft.com/office/drawing/2014/main" id="{3AF3CC85-5322-4031-B7D3-80B4F0471498}"/>
              </a:ext>
            </a:extLst>
          </p:cNvPr>
          <p:cNvSpPr/>
          <p:nvPr/>
        </p:nvSpPr>
        <p:spPr>
          <a:xfrm>
            <a:off x="579120" y="3796014"/>
            <a:ext cx="3164064" cy="928041"/>
          </a:xfrm>
          <a:prstGeom prst="rect">
            <a:avLst/>
          </a:prstGeom>
          <a:no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42B3689F-4035-4185-BAB6-363D49C907CD}"/>
              </a:ext>
            </a:extLst>
          </p:cNvPr>
          <p:cNvSpPr/>
          <p:nvPr/>
        </p:nvSpPr>
        <p:spPr>
          <a:xfrm>
            <a:off x="4193268" y="4149090"/>
            <a:ext cx="4576777" cy="365760"/>
          </a:xfrm>
          <a:prstGeom prst="rect">
            <a:avLst/>
          </a:prstGeom>
          <a:no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55506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Screens in Versions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259739" y="1004210"/>
            <a:ext cx="7270134" cy="3135080"/>
          </a:xfrm>
        </p:spPr>
        <p:txBody>
          <a:bodyPr>
            <a:normAutofit fontScale="47500" lnSpcReduction="20000"/>
          </a:bodyPr>
          <a:lstStyle/>
          <a:p>
            <a:pPr marL="0" indent="0" algn="just">
              <a:spcAft>
                <a:spcPts val="600"/>
              </a:spcAft>
              <a:buNone/>
            </a:pPr>
            <a:r>
              <a:rPr lang="en-GB" sz="3400" b="1" dirty="0">
                <a:latin typeface="Tahoma" panose="020B0604030504040204" pitchFamily="34" charset="0"/>
                <a:ea typeface="Tahoma" panose="020B0604030504040204" pitchFamily="34" charset="0"/>
                <a:cs typeface="Tahoma" panose="020B0604030504040204" pitchFamily="34" charset="0"/>
              </a:rPr>
              <a:t>ASSOC.VERSION (</a:t>
            </a:r>
            <a:r>
              <a:rPr lang="en-US" sz="3400" dirty="0">
                <a:latin typeface="Tahoma" panose="020B0604030504040204" pitchFamily="34" charset="0"/>
                <a:ea typeface="Tahoma" panose="020B0604030504040204" pitchFamily="34" charset="0"/>
                <a:cs typeface="Tahoma" panose="020B0604030504040204" pitchFamily="34" charset="0"/>
              </a:rPr>
              <a:t>field</a:t>
            </a:r>
            <a:r>
              <a:rPr lang="en-GB" sz="3400" b="1" dirty="0">
                <a:latin typeface="Tahoma" panose="020B0604030504040204" pitchFamily="34" charset="0"/>
                <a:ea typeface="Tahoma" panose="020B0604030504040204" pitchFamily="34" charset="0"/>
                <a:cs typeface="Tahoma" panose="020B0604030504040204" pitchFamily="34" charset="0"/>
              </a:rPr>
              <a:t> 68)</a:t>
            </a:r>
          </a:p>
          <a:p>
            <a:pPr marL="0" indent="0" algn="just">
              <a:spcAft>
                <a:spcPts val="600"/>
              </a:spcAft>
              <a:buNone/>
            </a:pPr>
            <a:endParaRPr lang="en-GB" sz="2900" b="1"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3400" dirty="0">
                <a:latin typeface="Tahoma" panose="020B0604030504040204" pitchFamily="34" charset="0"/>
                <a:ea typeface="Tahoma" panose="020B0604030504040204" pitchFamily="34" charset="0"/>
                <a:cs typeface="Tahoma" panose="020B0604030504040204" pitchFamily="34" charset="0"/>
              </a:rPr>
              <a:t>Allows you to distribute data across multiple screens</a:t>
            </a:r>
          </a:p>
          <a:p>
            <a:pPr marL="0" indent="0" algn="just">
              <a:spcAft>
                <a:spcPts val="600"/>
              </a:spcAft>
              <a:buNone/>
            </a:pPr>
            <a:r>
              <a:rPr lang="en-US" altLang="en-US" sz="3400" dirty="0">
                <a:latin typeface="Tahoma" panose="020B0604030504040204" pitchFamily="34" charset="0"/>
                <a:ea typeface="Tahoma" panose="020B0604030504040204" pitchFamily="34" charset="0"/>
                <a:cs typeface="Tahoma" panose="020B0604030504040204" pitchFamily="34" charset="0"/>
              </a:rPr>
              <a:t>For example: Contract Details, Settlement Instructions, Audit Information etc.</a:t>
            </a:r>
            <a:endParaRPr lang="en-GB" sz="3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3400" dirty="0">
                <a:latin typeface="Tahoma" panose="020B0604030504040204" pitchFamily="34" charset="0"/>
                <a:ea typeface="Tahoma" panose="020B0604030504040204" pitchFamily="34" charset="0"/>
                <a:cs typeface="Tahoma" panose="020B0604030504040204" pitchFamily="34" charset="0"/>
              </a:rPr>
              <a:t>Access to screens - through tabs, similar to sheets in Excel </a:t>
            </a:r>
          </a:p>
          <a:p>
            <a:pPr algn="just">
              <a:spcAft>
                <a:spcPts val="600"/>
              </a:spcAft>
              <a:buBlip>
                <a:blip r:embed="rId7"/>
              </a:buBlip>
            </a:pPr>
            <a:r>
              <a:rPr lang="en-US" sz="3400" dirty="0">
                <a:latin typeface="Tahoma" panose="020B0604030504040204" pitchFamily="34" charset="0"/>
                <a:ea typeface="Tahoma" panose="020B0604030504040204" pitchFamily="34" charset="0"/>
                <a:cs typeface="Tahoma" panose="020B0604030504040204" pitchFamily="34" charset="0"/>
              </a:rPr>
              <a:t>In main Version there are references for additional Versions </a:t>
            </a:r>
            <a:r>
              <a:rPr lang="ru-RU" sz="3400" dirty="0">
                <a:latin typeface="Tahoma" panose="020B0604030504040204" pitchFamily="34" charset="0"/>
                <a:ea typeface="Tahoma" panose="020B0604030504040204" pitchFamily="34" charset="0"/>
                <a:cs typeface="Tahoma" panose="020B0604030504040204" pitchFamily="34" charset="0"/>
              </a:rPr>
              <a:t>(</a:t>
            </a:r>
            <a:r>
              <a:rPr lang="en-US" sz="3400" dirty="0">
                <a:latin typeface="Tahoma" panose="020B0604030504040204" pitchFamily="34" charset="0"/>
                <a:ea typeface="Tahoma" panose="020B0604030504040204" pitchFamily="34" charset="0"/>
                <a:cs typeface="Tahoma" panose="020B0604030504040204" pitchFamily="34" charset="0"/>
              </a:rPr>
              <a:t>in field</a:t>
            </a:r>
            <a:r>
              <a:rPr lang="ru-RU" sz="3400" dirty="0">
                <a:latin typeface="Tahoma" panose="020B0604030504040204" pitchFamily="34" charset="0"/>
                <a:ea typeface="Tahoma" panose="020B0604030504040204" pitchFamily="34" charset="0"/>
                <a:cs typeface="Tahoma" panose="020B0604030504040204" pitchFamily="34" charset="0"/>
              </a:rPr>
              <a:t> </a:t>
            </a:r>
            <a:r>
              <a:rPr lang="ru-RU" sz="3400" b="1" dirty="0">
                <a:latin typeface="Tahoma" panose="020B0604030504040204" pitchFamily="34" charset="0"/>
                <a:ea typeface="Tahoma" panose="020B0604030504040204" pitchFamily="34" charset="0"/>
                <a:cs typeface="Tahoma" panose="020B0604030504040204" pitchFamily="34" charset="0"/>
              </a:rPr>
              <a:t>68 </a:t>
            </a:r>
            <a:r>
              <a:rPr lang="en-GB" sz="3400" b="1" dirty="0">
                <a:latin typeface="Tahoma" panose="020B0604030504040204" pitchFamily="34" charset="0"/>
                <a:ea typeface="Tahoma" panose="020B0604030504040204" pitchFamily="34" charset="0"/>
                <a:cs typeface="Tahoma" panose="020B0604030504040204" pitchFamily="34" charset="0"/>
              </a:rPr>
              <a:t>ASSOC.VERSION</a:t>
            </a:r>
            <a:r>
              <a:rPr lang="ru-RU" sz="3400" dirty="0">
                <a:latin typeface="Tahoma" panose="020B0604030504040204" pitchFamily="34" charset="0"/>
                <a:ea typeface="Tahoma" panose="020B0604030504040204" pitchFamily="34" charset="0"/>
                <a:cs typeface="Tahoma" panose="020B0604030504040204" pitchFamily="34" charset="0"/>
              </a:rPr>
              <a:t>)</a:t>
            </a:r>
            <a:endParaRPr lang="en-GB" sz="3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3400" dirty="0">
                <a:latin typeface="Tahoma" panose="020B0604030504040204" pitchFamily="34" charset="0"/>
                <a:ea typeface="Tahoma" panose="020B0604030504040204" pitchFamily="34" charset="0"/>
                <a:cs typeface="Tahoma" panose="020B0604030504040204" pitchFamily="34" charset="0"/>
              </a:rPr>
              <a:t>The description of the Tab – in the field </a:t>
            </a:r>
            <a:r>
              <a:rPr lang="en-US" sz="3400" b="1" dirty="0">
                <a:latin typeface="Tahoma" panose="020B0604030504040204" pitchFamily="34" charset="0"/>
                <a:ea typeface="Tahoma" panose="020B0604030504040204" pitchFamily="34" charset="0"/>
                <a:cs typeface="Tahoma" panose="020B0604030504040204" pitchFamily="34" charset="0"/>
              </a:rPr>
              <a:t>67</a:t>
            </a:r>
            <a:r>
              <a:rPr lang="ru-RU" sz="3400" b="1" dirty="0">
                <a:latin typeface="Tahoma" panose="020B0604030504040204" pitchFamily="34" charset="0"/>
                <a:ea typeface="Tahoma" panose="020B0604030504040204" pitchFamily="34" charset="0"/>
                <a:cs typeface="Tahoma" panose="020B0604030504040204" pitchFamily="34" charset="0"/>
              </a:rPr>
              <a:t> </a:t>
            </a:r>
            <a:r>
              <a:rPr lang="en-GB" sz="3400" b="1" dirty="0">
                <a:latin typeface="Tahoma" panose="020B0604030504040204" pitchFamily="34" charset="0"/>
                <a:ea typeface="Tahoma" panose="020B0604030504040204" pitchFamily="34" charset="0"/>
                <a:cs typeface="Tahoma" panose="020B0604030504040204" pitchFamily="34" charset="0"/>
              </a:rPr>
              <a:t>DESCRIPTION</a:t>
            </a:r>
          </a:p>
          <a:p>
            <a:pPr marL="0" indent="0" algn="just">
              <a:spcAft>
                <a:spcPts val="600"/>
              </a:spcAft>
              <a:buNone/>
            </a:pPr>
            <a:endParaRPr lang="en-US" altLang="en-US" sz="1600" dirty="0">
              <a:solidFill>
                <a:srgbClr val="222222"/>
              </a:solidFill>
              <a:latin typeface="inherit"/>
            </a:endParaRPr>
          </a:p>
          <a:p>
            <a:pPr algn="just">
              <a:spcAft>
                <a:spcPts val="600"/>
              </a:spcAft>
              <a:buBlip>
                <a:blip r:embed="rId7"/>
              </a:buBlip>
            </a:pPr>
            <a:r>
              <a:rPr lang="en-US" altLang="en-US" sz="500" dirty="0"/>
              <a:t> </a:t>
            </a:r>
            <a:endParaRPr lang="en-US" altLang="en-US" sz="1200" dirty="0">
              <a:latin typeface="Arial" panose="020B060402020202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46F2187C-FE78-466F-A08D-6E3DBDB22F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9EB2E6B-78A2-4293-B446-49A0174887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F6FFB840-A2C7-49CC-8C37-937318DA5E4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4">
            <a:extLst>
              <a:ext uri="{FF2B5EF4-FFF2-40B4-BE49-F238E27FC236}">
                <a16:creationId xmlns:a16="http://schemas.microsoft.com/office/drawing/2014/main" id="{C5E12728-ABFD-47B9-B50A-7C9201F49C0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B028BFC9-C415-4D84-B766-7B38F7E7A7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A56AF7B-799E-4749-82FA-BB158EE6A19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Номер слайда 11">
            <a:extLst>
              <a:ext uri="{FF2B5EF4-FFF2-40B4-BE49-F238E27FC236}">
                <a16:creationId xmlns:a16="http://schemas.microsoft.com/office/drawing/2014/main" id="{90883C95-E221-430A-BA97-A928D35F6393}"/>
              </a:ext>
            </a:extLst>
          </p:cNvPr>
          <p:cNvSpPr>
            <a:spLocks noGrp="1"/>
          </p:cNvSpPr>
          <p:nvPr>
            <p:ph type="sldNum" sz="quarter" idx="12"/>
          </p:nvPr>
        </p:nvSpPr>
        <p:spPr/>
        <p:txBody>
          <a:bodyPr/>
          <a:lstStyle/>
          <a:p>
            <a:fld id="{39FC74CF-8B03-5D41-97A3-DD76EB0CCB80}" type="slidenum">
              <a:rPr lang="ru-RU" smtClean="0"/>
              <a:t>29</a:t>
            </a:fld>
            <a:endParaRPr lang="ru-RU"/>
          </a:p>
        </p:txBody>
      </p:sp>
    </p:spTree>
    <p:extLst>
      <p:ext uri="{BB962C8B-B14F-4D97-AF65-F5344CB8AC3E}">
        <p14:creationId xmlns:p14="http://schemas.microsoft.com/office/powerpoint/2010/main" val="206643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739608"/>
            <a:ext cx="7999310" cy="164660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 application is a form which records the data entered and stores it in an associated file, field by field</a:t>
            </a: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Notched Right Arrow 8">
            <a:extLst>
              <a:ext uri="{FF2B5EF4-FFF2-40B4-BE49-F238E27FC236}">
                <a16:creationId xmlns:a16="http://schemas.microsoft.com/office/drawing/2014/main" id="{02BF2B39-0B55-49B1-B971-637A30C02ABA}"/>
              </a:ext>
            </a:extLst>
          </p:cNvPr>
          <p:cNvSpPr/>
          <p:nvPr/>
        </p:nvSpPr>
        <p:spPr>
          <a:xfrm>
            <a:off x="3569154" y="2962098"/>
            <a:ext cx="500062" cy="214312"/>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5" name="Table 6">
            <a:extLst>
              <a:ext uri="{FF2B5EF4-FFF2-40B4-BE49-F238E27FC236}">
                <a16:creationId xmlns:a16="http://schemas.microsoft.com/office/drawing/2014/main" id="{76507260-5343-4144-A50C-6AADF22BAE55}"/>
              </a:ext>
            </a:extLst>
          </p:cNvPr>
          <p:cNvGraphicFramePr>
            <a:graphicFrameLocks noGrp="1"/>
          </p:cNvGraphicFramePr>
          <p:nvPr>
            <p:extLst>
              <p:ext uri="{D42A27DB-BD31-4B8C-83A1-F6EECF244321}">
                <p14:modId xmlns:p14="http://schemas.microsoft.com/office/powerpoint/2010/main" val="2215049603"/>
              </p:ext>
            </p:extLst>
          </p:nvPr>
        </p:nvGraphicFramePr>
        <p:xfrm>
          <a:off x="4244686" y="2233095"/>
          <a:ext cx="4286251" cy="1811973"/>
        </p:xfrm>
        <a:graphic>
          <a:graphicData uri="http://schemas.openxmlformats.org/drawingml/2006/table">
            <a:tbl>
              <a:tblPr firstRow="1" bandRow="1">
                <a:tableStyleId>{616DA210-FB5B-4158-B5E0-FEB733F419BA}</a:tableStyleId>
              </a:tblPr>
              <a:tblGrid>
                <a:gridCol w="1451795">
                  <a:extLst>
                    <a:ext uri="{9D8B030D-6E8A-4147-A177-3AD203B41FA5}">
                      <a16:colId xmlns:a16="http://schemas.microsoft.com/office/drawing/2014/main" val="20000"/>
                    </a:ext>
                  </a:extLst>
                </a:gridCol>
                <a:gridCol w="1104919">
                  <a:extLst>
                    <a:ext uri="{9D8B030D-6E8A-4147-A177-3AD203B41FA5}">
                      <a16:colId xmlns:a16="http://schemas.microsoft.com/office/drawing/2014/main" val="20001"/>
                    </a:ext>
                  </a:extLst>
                </a:gridCol>
                <a:gridCol w="902368">
                  <a:extLst>
                    <a:ext uri="{9D8B030D-6E8A-4147-A177-3AD203B41FA5}">
                      <a16:colId xmlns:a16="http://schemas.microsoft.com/office/drawing/2014/main" val="20002"/>
                    </a:ext>
                  </a:extLst>
                </a:gridCol>
                <a:gridCol w="827169">
                  <a:extLst>
                    <a:ext uri="{9D8B030D-6E8A-4147-A177-3AD203B41FA5}">
                      <a16:colId xmlns:a16="http://schemas.microsoft.com/office/drawing/2014/main" val="20003"/>
                    </a:ext>
                  </a:extLst>
                </a:gridCol>
              </a:tblGrid>
              <a:tr h="335542">
                <a:tc gridSpan="4">
                  <a:txBody>
                    <a:bodyPr/>
                    <a:lstStyle/>
                    <a:p>
                      <a:r>
                        <a:rPr lang="en-US" sz="1400" dirty="0"/>
                        <a:t>FUNDS TRANSFER TABLE</a:t>
                      </a:r>
                      <a:endParaRPr lang="en-US" sz="1400" dirty="0">
                        <a:solidFill>
                          <a:schemeClr val="accent2">
                            <a:lumMod val="50000"/>
                          </a:schemeClr>
                        </a:solidFill>
                      </a:endParaRPr>
                    </a:p>
                  </a:txBody>
                  <a:tcPr marL="91439" marR="91439" marT="45714" marB="45714"/>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518148">
                <a:tc>
                  <a:txBody>
                    <a:bodyPr/>
                    <a:lstStyle/>
                    <a:p>
                      <a:r>
                        <a:rPr lang="en-US" sz="1400" dirty="0"/>
                        <a:t>@ID</a:t>
                      </a:r>
                    </a:p>
                  </a:txBody>
                  <a:tcPr marL="91439" marR="91439" marT="45714" marB="45714"/>
                </a:tc>
                <a:tc>
                  <a:txBody>
                    <a:bodyPr/>
                    <a:lstStyle/>
                    <a:p>
                      <a:r>
                        <a:rPr lang="en-US" sz="1400" dirty="0"/>
                        <a:t>Transaction </a:t>
                      </a:r>
                    </a:p>
                    <a:p>
                      <a:r>
                        <a:rPr lang="en-US" sz="1400" dirty="0"/>
                        <a:t>Type</a:t>
                      </a:r>
                    </a:p>
                  </a:txBody>
                  <a:tcPr marL="91439" marR="91439" marT="45714" marB="45714"/>
                </a:tc>
                <a:tc>
                  <a:txBody>
                    <a:bodyPr/>
                    <a:lstStyle/>
                    <a:p>
                      <a:r>
                        <a:rPr lang="en-US" sz="1400" dirty="0"/>
                        <a:t>Debit Account</a:t>
                      </a:r>
                    </a:p>
                  </a:txBody>
                  <a:tcPr marL="91439" marR="91439" marT="45714" marB="45714"/>
                </a:tc>
                <a:tc>
                  <a:txBody>
                    <a:bodyPr/>
                    <a:lstStyle/>
                    <a:p>
                      <a:r>
                        <a:rPr lang="en-US" sz="1400" dirty="0"/>
                        <a:t>CCY Market Dr</a:t>
                      </a:r>
                    </a:p>
                  </a:txBody>
                  <a:tcPr marL="91439" marR="91439" marT="45714" marB="45714"/>
                </a:tc>
                <a:extLst>
                  <a:ext uri="{0D108BD9-81ED-4DB2-BD59-A6C34878D82A}">
                    <a16:rowId xmlns:a16="http://schemas.microsoft.com/office/drawing/2014/main" val="10001"/>
                  </a:ext>
                </a:extLst>
              </a:tr>
              <a:tr h="744923">
                <a:tc>
                  <a:txBody>
                    <a:bodyPr/>
                    <a:lstStyle/>
                    <a:p>
                      <a:r>
                        <a:rPr lang="en-US" sz="1400" dirty="0"/>
                        <a:t>FT21105DSH1L</a:t>
                      </a:r>
                    </a:p>
                  </a:txBody>
                  <a:tcPr marL="91439" marR="91439" marT="45714" marB="45714"/>
                </a:tc>
                <a:tc>
                  <a:txBody>
                    <a:bodyPr/>
                    <a:lstStyle/>
                    <a:p>
                      <a:r>
                        <a:rPr lang="en-US" sz="1400" dirty="0"/>
                        <a:t>AC</a:t>
                      </a:r>
                    </a:p>
                  </a:txBody>
                  <a:tcPr marL="91439" marR="91439" marT="45714" marB="45714"/>
                </a:tc>
                <a:tc>
                  <a:txBody>
                    <a:bodyPr/>
                    <a:lstStyle/>
                    <a:p>
                      <a:r>
                        <a:rPr lang="ru-RU" sz="1400" dirty="0"/>
                        <a:t>100099</a:t>
                      </a:r>
                      <a:endParaRPr lang="en-US" sz="1400" dirty="0"/>
                    </a:p>
                  </a:txBody>
                  <a:tcPr marL="91439" marR="91439" marT="45714" marB="45714"/>
                </a:tc>
                <a:tc>
                  <a:txBody>
                    <a:bodyPr/>
                    <a:lstStyle/>
                    <a:p>
                      <a:r>
                        <a:rPr lang="en-US" sz="1400" dirty="0"/>
                        <a:t>1</a:t>
                      </a:r>
                    </a:p>
                  </a:txBody>
                  <a:tcPr marL="91439" marR="91439" marT="45714" marB="45714"/>
                </a:tc>
                <a:extLst>
                  <a:ext uri="{0D108BD9-81ED-4DB2-BD59-A6C34878D82A}">
                    <a16:rowId xmlns:a16="http://schemas.microsoft.com/office/drawing/2014/main" val="10002"/>
                  </a:ext>
                </a:extLst>
              </a:tr>
            </a:tbl>
          </a:graphicData>
        </a:graphic>
      </p:graphicFrame>
      <p:pic>
        <p:nvPicPr>
          <p:cNvPr id="16" name="Рисунок 15">
            <a:extLst>
              <a:ext uri="{FF2B5EF4-FFF2-40B4-BE49-F238E27FC236}">
                <a16:creationId xmlns:a16="http://schemas.microsoft.com/office/drawing/2014/main" id="{68D0E86D-7447-4179-8539-D6D2A1195356}"/>
              </a:ext>
            </a:extLst>
          </p:cNvPr>
          <p:cNvPicPr>
            <a:picLocks noChangeAspect="1"/>
          </p:cNvPicPr>
          <p:nvPr/>
        </p:nvPicPr>
        <p:blipFill>
          <a:blip r:embed="rId7"/>
          <a:stretch>
            <a:fillRect/>
          </a:stretch>
        </p:blipFill>
        <p:spPr>
          <a:xfrm>
            <a:off x="613063" y="1747658"/>
            <a:ext cx="2869772" cy="263787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4E2C9884-6B10-4587-B0D8-849A2A51B14C}"/>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3747862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Automation and checks using routines (programs)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Содержимое 2">
            <a:extLst>
              <a:ext uri="{FF2B5EF4-FFF2-40B4-BE49-F238E27FC236}">
                <a16:creationId xmlns:a16="http://schemas.microsoft.com/office/drawing/2014/main" id="{07E8E182-8154-476A-8B7F-2AFE333AB9A2}"/>
              </a:ext>
            </a:extLst>
          </p:cNvPr>
          <p:cNvSpPr>
            <a:spLocks noGrp="1"/>
          </p:cNvSpPr>
          <p:nvPr>
            <p:ph idx="1"/>
          </p:nvPr>
        </p:nvSpPr>
        <p:spPr>
          <a:xfrm>
            <a:off x="259739" y="1004210"/>
            <a:ext cx="7270134" cy="3135080"/>
          </a:xfrm>
        </p:spPr>
        <p:txBody>
          <a:bodyPr>
            <a:normAutofit/>
          </a:bodyPr>
          <a:lstStyle/>
          <a:p>
            <a:pPr marL="0" indent="0" algn="just">
              <a:spcAft>
                <a:spcPts val="600"/>
              </a:spcAft>
              <a:buNone/>
            </a:pPr>
            <a:r>
              <a:rPr lang="en-GB" sz="1600" dirty="0">
                <a:latin typeface="Tahoma" panose="020B0604030504040204" pitchFamily="34" charset="0"/>
                <a:ea typeface="Tahoma" panose="020B0604030504040204" pitchFamily="34" charset="0"/>
                <a:cs typeface="Tahoma" panose="020B0604030504040204" pitchFamily="34" charset="0"/>
              </a:rPr>
              <a:t>Routines (programs) can be used in Versions for:</a:t>
            </a: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latin typeface="Tahoma" panose="020B0604030504040204" pitchFamily="34" charset="0"/>
                <a:ea typeface="Tahoma" panose="020B0604030504040204" pitchFamily="34" charset="0"/>
                <a:cs typeface="Tahoma" panose="020B0604030504040204" pitchFamily="34" charset="0"/>
              </a:rPr>
              <a:t>Data input</a:t>
            </a:r>
          </a:p>
          <a:p>
            <a:pPr algn="just">
              <a:spcAft>
                <a:spcPts val="600"/>
              </a:spcAft>
              <a:buBlip>
                <a:blip r:embed="rId7"/>
              </a:buBlip>
            </a:pPr>
            <a:r>
              <a:rPr lang="en-US" altLang="en-US" sz="1600" dirty="0">
                <a:latin typeface="Tahoma" panose="020B0604030504040204" pitchFamily="34" charset="0"/>
                <a:ea typeface="Tahoma" panose="020B0604030504040204" pitchFamily="34" charset="0"/>
                <a:cs typeface="Tahoma" panose="020B0604030504040204" pitchFamily="34" charset="0"/>
              </a:rPr>
              <a:t>Fields’ automatic filling</a:t>
            </a:r>
          </a:p>
          <a:p>
            <a:pPr algn="just">
              <a:spcAft>
                <a:spcPts val="600"/>
              </a:spcAft>
              <a:buBlip>
                <a:blip r:embed="rId7"/>
              </a:buBlip>
            </a:pPr>
            <a:r>
              <a:rPr lang="en-US" altLang="en-US" sz="1600" dirty="0">
                <a:latin typeface="Tahoma" panose="020B0604030504040204" pitchFamily="34" charset="0"/>
                <a:ea typeface="Tahoma" panose="020B0604030504040204" pitchFamily="34" charset="0"/>
                <a:cs typeface="Tahoma" panose="020B0604030504040204" pitchFamily="34" charset="0"/>
              </a:rPr>
              <a:t>Checks</a:t>
            </a:r>
          </a:p>
          <a:p>
            <a:pPr marL="0" indent="0" algn="just">
              <a:spcAft>
                <a:spcPts val="600"/>
              </a:spcAft>
              <a:buNone/>
            </a:pPr>
            <a:endParaRPr lang="en-US" altLang="en-US" sz="1200" dirty="0">
              <a:latin typeface="Arial" panose="020B0604020202020204" pitchFamily="34" charset="0"/>
            </a:endParaRPr>
          </a:p>
          <a:p>
            <a:pPr marL="0" indent="0" algn="just">
              <a:spcAft>
                <a:spcPts val="600"/>
              </a:spcAft>
              <a:buNone/>
            </a:pP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1">
            <a:extLst>
              <a:ext uri="{FF2B5EF4-FFF2-40B4-BE49-F238E27FC236}">
                <a16:creationId xmlns:a16="http://schemas.microsoft.com/office/drawing/2014/main" id="{46F2187C-FE78-466F-A08D-6E3DBDB22F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9EB2E6B-78A2-4293-B446-49A01748879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F6FFB840-A2C7-49CC-8C37-937318DA5E4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4">
            <a:extLst>
              <a:ext uri="{FF2B5EF4-FFF2-40B4-BE49-F238E27FC236}">
                <a16:creationId xmlns:a16="http://schemas.microsoft.com/office/drawing/2014/main" id="{C5E12728-ABFD-47B9-B50A-7C9201F49C0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B028BFC9-C415-4D84-B766-7B38F7E7A7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2">
            <a:extLst>
              <a:ext uri="{FF2B5EF4-FFF2-40B4-BE49-F238E27FC236}">
                <a16:creationId xmlns:a16="http://schemas.microsoft.com/office/drawing/2014/main" id="{0A56AF7B-799E-4749-82FA-BB158EE6A19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Номер слайда 11">
            <a:extLst>
              <a:ext uri="{FF2B5EF4-FFF2-40B4-BE49-F238E27FC236}">
                <a16:creationId xmlns:a16="http://schemas.microsoft.com/office/drawing/2014/main" id="{7E2CA69D-C774-41E0-B682-37F0919931FF}"/>
              </a:ext>
            </a:extLst>
          </p:cNvPr>
          <p:cNvSpPr>
            <a:spLocks noGrp="1"/>
          </p:cNvSpPr>
          <p:nvPr>
            <p:ph type="sldNum" sz="quarter" idx="12"/>
          </p:nvPr>
        </p:nvSpPr>
        <p:spPr/>
        <p:txBody>
          <a:bodyPr/>
          <a:lstStyle/>
          <a:p>
            <a:fld id="{39FC74CF-8B03-5D41-97A3-DD76EB0CCB80}" type="slidenum">
              <a:rPr lang="ru-RU" smtClean="0"/>
              <a:t>30</a:t>
            </a:fld>
            <a:endParaRPr lang="ru-RU"/>
          </a:p>
        </p:txBody>
      </p:sp>
    </p:spTree>
    <p:extLst>
      <p:ext uri="{BB962C8B-B14F-4D97-AF65-F5344CB8AC3E}">
        <p14:creationId xmlns:p14="http://schemas.microsoft.com/office/powerpoint/2010/main" val="3141015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21</a:t>
            </a:r>
            <a:endParaRPr lang="ru-RU" sz="1600" dirty="0">
              <a:solidFill>
                <a:srgbClr val="FFFFFF"/>
              </a:solidFill>
              <a:latin typeface="Tahoma"/>
              <a:cs typeface="Tahoma"/>
            </a:endParaRP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What is a Version?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29344" y="1079127"/>
            <a:ext cx="6388356" cy="3600986"/>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Version is a customised screen in T24</a:t>
            </a:r>
          </a:p>
          <a:p>
            <a:pPr algn="just">
              <a:spcAft>
                <a:spcPts val="600"/>
              </a:spcAft>
              <a:buBlip>
                <a:blip r:embed="rId7"/>
              </a:buBlip>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Allows you to default values in fields</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Allows you to hide non-mandatory information</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Can be created for any application in T24</a:t>
            </a:r>
          </a:p>
          <a:p>
            <a:pPr algn="just">
              <a:spcAft>
                <a:spcPts val="600"/>
              </a:spcAft>
              <a:buBlip>
                <a:blip r:embed="rId7"/>
              </a:buBlip>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Catalogued in </a:t>
            </a:r>
            <a:r>
              <a:rPr lang="en-GB" sz="1600" b="1" dirty="0">
                <a:solidFill>
                  <a:prstClr val="black"/>
                </a:solidFill>
                <a:latin typeface="Tahoma" panose="020B0604030504040204" pitchFamily="34" charset="0"/>
                <a:ea typeface="Tahoma" panose="020B0604030504040204" pitchFamily="34" charset="0"/>
                <a:cs typeface="Tahoma" panose="020B0604030504040204" pitchFamily="34" charset="0"/>
              </a:rPr>
              <a:t>VERSION</a:t>
            </a: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application</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03910" y="558559"/>
            <a:ext cx="927448" cy="623874"/>
            <a:chOff x="-214346" y="1285860"/>
            <a:chExt cx="1438998" cy="986970"/>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86904"/>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1400" b="1" dirty="0">
                  <a:ln w="11430"/>
                  <a:solidFill>
                    <a:schemeClr val="tx2"/>
                  </a:solidFill>
                  <a:effectLst>
                    <a:outerShdw blurRad="50800" dist="39000" dir="5460000" algn="tl">
                      <a:srgbClr val="000000">
                        <a:alpha val="38000"/>
                      </a:srgbClr>
                    </a:outerShdw>
                  </a:effectLst>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125251" y="2703473"/>
            <a:ext cx="884765" cy="553837"/>
            <a:chOff x="-224584" y="4143380"/>
            <a:chExt cx="1438998" cy="964767"/>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9"/>
              <a:ext cx="1438998" cy="536138"/>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1400" b="1" dirty="0">
                  <a:ln w="11430"/>
                  <a:solidFill>
                    <a:schemeClr val="tx2"/>
                  </a:solidFill>
                  <a:effectLst>
                    <a:outerShdw blurRad="50800" dist="39000" dir="5460000" algn="tl">
                      <a:srgbClr val="000000">
                        <a:alpha val="38000"/>
                      </a:srgbClr>
                    </a:outerShdw>
                  </a:effectLst>
                </a:rPr>
                <a:t>Why?</a:t>
              </a:r>
            </a:p>
          </p:txBody>
        </p:sp>
      </p:grpSp>
      <p:sp>
        <p:nvSpPr>
          <p:cNvPr id="22" name="Прямоугольник 21">
            <a:extLst>
              <a:ext uri="{FF2B5EF4-FFF2-40B4-BE49-F238E27FC236}">
                <a16:creationId xmlns:a16="http://schemas.microsoft.com/office/drawing/2014/main" id="{841E8C94-DB22-4F58-91DF-BDE0FDD5C7DC}"/>
              </a:ext>
            </a:extLst>
          </p:cNvPr>
          <p:cNvSpPr/>
          <p:nvPr/>
        </p:nvSpPr>
        <p:spPr>
          <a:xfrm>
            <a:off x="229344" y="3265275"/>
            <a:ext cx="8877597" cy="3277820"/>
          </a:xfrm>
          <a:prstGeom prst="rect">
            <a:avLst/>
          </a:prstGeom>
        </p:spPr>
        <p:txBody>
          <a:bodyPr wrap="square">
            <a:spAutoFit/>
          </a:bodyPr>
          <a:lstStyle/>
          <a:p>
            <a:pPr algn="just">
              <a:spcAft>
                <a:spcPts val="600"/>
              </a:spcAft>
              <a:buBlip>
                <a:blip r:embed="rId7"/>
              </a:buBlip>
            </a:pPr>
            <a:r>
              <a:rPr lang="en-US" altLang="en-US" sz="14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To allow users to only input and view what they need for that role</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Applications have a default view which displays all the fields and may confuse the user</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To improve the look and feel of the system</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To Control the number of authorizers</a:t>
            </a: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7CB4F2B9-3A09-46BA-BC29-1F371C358178}"/>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30431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9B1FA70C-37BC-49C8-AFF0-C992C975991F}"/>
              </a:ext>
            </a:extLst>
          </p:cNvPr>
          <p:cNvSpPr/>
          <p:nvPr/>
        </p:nvSpPr>
        <p:spPr>
          <a:xfrm>
            <a:off x="222551" y="871955"/>
            <a:ext cx="8547494" cy="2954655"/>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Application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VERSION</a:t>
            </a:r>
            <a:r>
              <a:rPr lang="ru-RU"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 </a:t>
            </a:r>
            <a:endPar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There could be many any Versions for any Application.</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ID:</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65C7FC0E-6E65-4EA4-847A-58861AB16C9B}"/>
              </a:ext>
            </a:extLst>
          </p:cNvPr>
          <p:cNvPicPr>
            <a:picLocks noChangeAspect="1"/>
          </p:cNvPicPr>
          <p:nvPr/>
        </p:nvPicPr>
        <p:blipFill>
          <a:blip r:embed="rId8"/>
          <a:stretch>
            <a:fillRect/>
          </a:stretch>
        </p:blipFill>
        <p:spPr>
          <a:xfrm>
            <a:off x="1638770" y="1949842"/>
            <a:ext cx="5409258" cy="2230622"/>
          </a:xfrm>
          <a:prstGeom prst="rect">
            <a:avLst/>
          </a:prstGeom>
        </p:spPr>
      </p:pic>
      <p:sp>
        <p:nvSpPr>
          <p:cNvPr id="3" name="Номер слайда 2">
            <a:extLst>
              <a:ext uri="{FF2B5EF4-FFF2-40B4-BE49-F238E27FC236}">
                <a16:creationId xmlns:a16="http://schemas.microsoft.com/office/drawing/2014/main" id="{F292C5F2-69FF-414F-95C9-6C1E22812CB2}"/>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219171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Zero – Auth Versions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TextBox 13">
            <a:extLst>
              <a:ext uri="{FF2B5EF4-FFF2-40B4-BE49-F238E27FC236}">
                <a16:creationId xmlns:a16="http://schemas.microsoft.com/office/drawing/2014/main" id="{52B5BAE6-7A46-44B0-8F19-D54E7814EDC5}"/>
              </a:ext>
            </a:extLst>
          </p:cNvPr>
          <p:cNvSpPr txBox="1">
            <a:spLocks noChangeArrowheads="1"/>
          </p:cNvSpPr>
          <p:nvPr/>
        </p:nvSpPr>
        <p:spPr bwMode="auto">
          <a:xfrm>
            <a:off x="361950" y="895177"/>
            <a:ext cx="679450" cy="461963"/>
          </a:xfrm>
          <a:prstGeom prst="rect">
            <a:avLst/>
          </a:prstGeom>
          <a:noFill/>
          <a:ln w="9525">
            <a:noFill/>
            <a:miter lim="800000"/>
            <a:headEnd/>
            <a:tailEnd/>
          </a:ln>
        </p:spPr>
        <p:txBody>
          <a:bodyPr wrap="none">
            <a:spAutoFit/>
          </a:bodyPr>
          <a:lstStyle/>
          <a:p>
            <a:r>
              <a:rPr lang="en-US" sz="1200" b="1" dirty="0">
                <a:solidFill>
                  <a:schemeClr val="bg1"/>
                </a:solidFill>
              </a:rPr>
              <a:t>Credit</a:t>
            </a:r>
          </a:p>
          <a:p>
            <a:r>
              <a:rPr lang="en-US" sz="1200" b="1" dirty="0">
                <a:solidFill>
                  <a:schemeClr val="bg1"/>
                </a:solidFill>
              </a:rPr>
              <a:t>Officer</a:t>
            </a:r>
            <a:endParaRPr lang="en-GB" sz="1200" b="1" dirty="0">
              <a:solidFill>
                <a:schemeClr val="bg1"/>
              </a:solidFill>
            </a:endParaRPr>
          </a:p>
        </p:txBody>
      </p:sp>
      <p:sp>
        <p:nvSpPr>
          <p:cNvPr id="14" name="Прямоугольник 13">
            <a:extLst>
              <a:ext uri="{FF2B5EF4-FFF2-40B4-BE49-F238E27FC236}">
                <a16:creationId xmlns:a16="http://schemas.microsoft.com/office/drawing/2014/main" id="{19256418-1E63-48DC-8035-C932AFBE5803}"/>
              </a:ext>
            </a:extLst>
          </p:cNvPr>
          <p:cNvSpPr/>
          <p:nvPr/>
        </p:nvSpPr>
        <p:spPr>
          <a:xfrm>
            <a:off x="373955" y="883465"/>
            <a:ext cx="6927113" cy="3250121"/>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Referred to as ‘Comma’ versions</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Some of the default comma Versions in T24:</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ACCOUNT,</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FUNDS.TRANSFER,</a:t>
            </a:r>
          </a:p>
          <a:p>
            <a:pPr lvl="1"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CUSTOMER,</a:t>
            </a:r>
          </a:p>
          <a:p>
            <a:pPr lvl="1"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Records created using comma versions are self authorized</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In all comma versions the NO.OF.AUTH field is set to 0 (zero)</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Use ‘VERSION,’ from now on to create your versions</a:t>
            </a:r>
          </a:p>
          <a:p>
            <a:pPr lvl="2">
              <a:lnSpc>
                <a:spcPct val="90000"/>
              </a:lnSpc>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Рисунок 2">
            <a:extLst>
              <a:ext uri="{FF2B5EF4-FFF2-40B4-BE49-F238E27FC236}">
                <a16:creationId xmlns:a16="http://schemas.microsoft.com/office/drawing/2014/main" id="{865D00DB-2504-4F34-AE16-36627E52191E}"/>
              </a:ext>
            </a:extLst>
          </p:cNvPr>
          <p:cNvPicPr>
            <a:picLocks noChangeAspect="1"/>
          </p:cNvPicPr>
          <p:nvPr/>
        </p:nvPicPr>
        <p:blipFill>
          <a:blip r:embed="rId8"/>
          <a:stretch>
            <a:fillRect/>
          </a:stretch>
        </p:blipFill>
        <p:spPr>
          <a:xfrm>
            <a:off x="6209793" y="949822"/>
            <a:ext cx="1819275" cy="1447800"/>
          </a:xfrm>
          <a:prstGeom prst="rect">
            <a:avLst/>
          </a:prstGeom>
        </p:spPr>
      </p:pic>
      <p:sp>
        <p:nvSpPr>
          <p:cNvPr id="4" name="Номер слайда 3">
            <a:extLst>
              <a:ext uri="{FF2B5EF4-FFF2-40B4-BE49-F238E27FC236}">
                <a16:creationId xmlns:a16="http://schemas.microsoft.com/office/drawing/2014/main" id="{4A1517D8-E81E-4A91-9ABE-182F138770F1}"/>
              </a:ext>
            </a:extLst>
          </p:cNvPr>
          <p:cNvSpPr>
            <a:spLocks noGrp="1"/>
          </p:cNvSpPr>
          <p:nvPr>
            <p:ph type="sldNum" sz="quarter" idx="12"/>
          </p:nvPr>
        </p:nvSpPr>
        <p:spPr/>
        <p:txBody>
          <a:bodyPr/>
          <a:lstStyle/>
          <a:p>
            <a:fld id="{39FC74CF-8B03-5D41-97A3-DD76EB0CCB80}" type="slidenum">
              <a:rPr lang="ru-RU" smtClean="0"/>
              <a:t>6</a:t>
            </a:fld>
            <a:endParaRPr lang="ru-RU"/>
          </a:p>
        </p:txBody>
      </p:sp>
    </p:spTree>
    <p:extLst>
      <p:ext uri="{BB962C8B-B14F-4D97-AF65-F5344CB8AC3E}">
        <p14:creationId xmlns:p14="http://schemas.microsoft.com/office/powerpoint/2010/main" val="240818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DE1B56F-9274-489E-8632-98A2A1D3719C}"/>
              </a:ext>
            </a:extLst>
          </p:cNvPr>
          <p:cNvPicPr>
            <a:picLocks noChangeAspect="1"/>
          </p:cNvPicPr>
          <p:nvPr/>
        </p:nvPicPr>
        <p:blipFill rotWithShape="1">
          <a:blip r:embed="rId3"/>
          <a:srcRect b="8384"/>
          <a:stretch/>
        </p:blipFill>
        <p:spPr>
          <a:xfrm>
            <a:off x="60574" y="599526"/>
            <a:ext cx="2524125" cy="410142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Creation with Screen Designer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7" name="Rounded Rectangular Callout 9">
            <a:extLst>
              <a:ext uri="{FF2B5EF4-FFF2-40B4-BE49-F238E27FC236}">
                <a16:creationId xmlns:a16="http://schemas.microsoft.com/office/drawing/2014/main" id="{0E2CBF45-64B1-4588-9E2A-6828D2AFE25F}"/>
              </a:ext>
            </a:extLst>
          </p:cNvPr>
          <p:cNvSpPr/>
          <p:nvPr/>
        </p:nvSpPr>
        <p:spPr>
          <a:xfrm>
            <a:off x="795780" y="2963007"/>
            <a:ext cx="1788919" cy="815297"/>
          </a:xfrm>
          <a:prstGeom prst="wedgeRoundRectCallout">
            <a:avLst>
              <a:gd name="adj1" fmla="val -53133"/>
              <a:gd name="adj2" fmla="val -144318"/>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 1 </a:t>
            </a:r>
            <a:r>
              <a:rPr lang="ru-RU" sz="1200" dirty="0">
                <a:solidFill>
                  <a:srgbClr val="000000"/>
                </a:solidFill>
                <a:latin typeface="Arial"/>
              </a:rPr>
              <a:t>—</a:t>
            </a:r>
            <a:r>
              <a:rPr lang="en-US" sz="1200" dirty="0">
                <a:solidFill>
                  <a:srgbClr val="000000"/>
                </a:solidFill>
                <a:latin typeface="Arial"/>
              </a:rPr>
              <a:t> Execute Screen Designer from menu</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Прямоугольник 21">
            <a:extLst>
              <a:ext uri="{FF2B5EF4-FFF2-40B4-BE49-F238E27FC236}">
                <a16:creationId xmlns:a16="http://schemas.microsoft.com/office/drawing/2014/main" id="{5E6963C1-6382-4F15-9348-D45A9C9B78B7}"/>
              </a:ext>
            </a:extLst>
          </p:cNvPr>
          <p:cNvSpPr/>
          <p:nvPr/>
        </p:nvSpPr>
        <p:spPr>
          <a:xfrm>
            <a:off x="2540730" y="683850"/>
            <a:ext cx="6427424"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Executing new version creation or editing existing version</a:t>
            </a:r>
            <a:r>
              <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Menu&gt;Admin Menu&gt;Implementation Utilities&gt;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Customization&gt;Screen Designer</a:t>
            </a:r>
            <a:endParaRPr kumimoji="0" lang="ru-RU"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3" name="Рисунок 12">
            <a:extLst>
              <a:ext uri="{FF2B5EF4-FFF2-40B4-BE49-F238E27FC236}">
                <a16:creationId xmlns:a16="http://schemas.microsoft.com/office/drawing/2014/main" id="{40C8FD14-2219-4581-B681-D16F3100F2B5}"/>
              </a:ext>
            </a:extLst>
          </p:cNvPr>
          <p:cNvPicPr>
            <a:picLocks noChangeAspect="1"/>
          </p:cNvPicPr>
          <p:nvPr/>
        </p:nvPicPr>
        <p:blipFill>
          <a:blip r:embed="rId8"/>
          <a:stretch>
            <a:fillRect/>
          </a:stretch>
        </p:blipFill>
        <p:spPr>
          <a:xfrm>
            <a:off x="2883877" y="1645669"/>
            <a:ext cx="5560035" cy="305015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4" name="Rounded Rectangular Callout 9">
            <a:extLst>
              <a:ext uri="{FF2B5EF4-FFF2-40B4-BE49-F238E27FC236}">
                <a16:creationId xmlns:a16="http://schemas.microsoft.com/office/drawing/2014/main" id="{CD0EB81A-91CD-4F2C-ACFF-5E1B5B3CE9D2}"/>
              </a:ext>
            </a:extLst>
          </p:cNvPr>
          <p:cNvSpPr/>
          <p:nvPr/>
        </p:nvSpPr>
        <p:spPr>
          <a:xfrm>
            <a:off x="5344333" y="2650240"/>
            <a:ext cx="2990774" cy="815297"/>
          </a:xfrm>
          <a:prstGeom prst="wedgeRoundRectCallout">
            <a:avLst>
              <a:gd name="adj1" fmla="val -53133"/>
              <a:gd name="adj2" fmla="val -144318"/>
              <a:gd name="adj3" fmla="val 16667"/>
            </a:avLst>
          </a:prstGeom>
          <a:solidFill>
            <a:srgbClr val="FFFFB3"/>
          </a:solidFill>
          <a:ln w="19050" cap="flat" cmpd="sng" algn="ctr">
            <a:solidFill>
              <a:srgbClr val="000000"/>
            </a:solidFill>
            <a:prstDash val="solid"/>
          </a:ln>
          <a:effectLst/>
        </p:spPr>
        <p:txBody>
          <a:bodyPr anchor="ctr"/>
          <a:lstStyle/>
          <a:p>
            <a:pPr lvl="0" algn="ctr" defTabSz="914400" fontAlgn="base">
              <a:spcBef>
                <a:spcPct val="0"/>
              </a:spcBef>
              <a:spcAft>
                <a:spcPct val="0"/>
              </a:spcAft>
              <a:defRPr/>
            </a:pPr>
            <a:r>
              <a:rPr lang="ru-RU" sz="1200" dirty="0">
                <a:solidFill>
                  <a:srgbClr val="000000"/>
                </a:solidFill>
                <a:latin typeface="Arial"/>
              </a:rPr>
              <a:t>…</a:t>
            </a:r>
            <a:r>
              <a:rPr lang="en-US" sz="1200" dirty="0">
                <a:solidFill>
                  <a:srgbClr val="000000"/>
                </a:solidFill>
                <a:latin typeface="Arial"/>
              </a:rPr>
              <a:t>or from Command Line — via command COS SCREEN.DESIGNER</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Номер слайда 13">
            <a:extLst>
              <a:ext uri="{FF2B5EF4-FFF2-40B4-BE49-F238E27FC236}">
                <a16:creationId xmlns:a16="http://schemas.microsoft.com/office/drawing/2014/main" id="{1BEF31B4-0789-4A83-905E-C6AC4358D5C3}"/>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297508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DFF7BE0-6151-4BC7-B8F9-D3ACD0CC2FE1}"/>
              </a:ext>
            </a:extLst>
          </p:cNvPr>
          <p:cNvPicPr>
            <a:picLocks noChangeAspect="1"/>
          </p:cNvPicPr>
          <p:nvPr/>
        </p:nvPicPr>
        <p:blipFill rotWithShape="1">
          <a:blip r:embed="rId3"/>
          <a:srcRect t="25314" r="30256" b="21147"/>
          <a:stretch/>
        </p:blipFill>
        <p:spPr>
          <a:xfrm>
            <a:off x="271255" y="1004693"/>
            <a:ext cx="6377376" cy="260907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8" name="Рисунок 7">
            <a:extLst>
              <a:ext uri="{FF2B5EF4-FFF2-40B4-BE49-F238E27FC236}">
                <a16:creationId xmlns:a16="http://schemas.microsoft.com/office/drawing/2014/main" id="{FD3E8C37-FE72-48F8-9BA1-907988C619AC}"/>
              </a:ext>
            </a:extLst>
          </p:cNvPr>
          <p:cNvPicPr>
            <a:picLocks noChangeAspect="1"/>
          </p:cNvPicPr>
          <p:nvPr/>
        </p:nvPicPr>
        <p:blipFill rotWithShape="1">
          <a:blip r:embed="rId4"/>
          <a:srcRect l="1126" t="46408" r="1542" b="1184"/>
          <a:stretch/>
        </p:blipFill>
        <p:spPr>
          <a:xfrm>
            <a:off x="1364464" y="3451349"/>
            <a:ext cx="7656353" cy="109504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Version Creation with Screen Designer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F5A0D30-73B0-4C0E-9F2C-C6FAA9039D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9" name="Rounded Rectangular Callout 6">
            <a:extLst>
              <a:ext uri="{FF2B5EF4-FFF2-40B4-BE49-F238E27FC236}">
                <a16:creationId xmlns:a16="http://schemas.microsoft.com/office/drawing/2014/main" id="{CF8DE211-C5B1-41F3-B415-B76D3F22F300}"/>
              </a:ext>
            </a:extLst>
          </p:cNvPr>
          <p:cNvSpPr/>
          <p:nvPr/>
        </p:nvSpPr>
        <p:spPr>
          <a:xfrm>
            <a:off x="480169" y="2778126"/>
            <a:ext cx="1407385" cy="648488"/>
          </a:xfrm>
          <a:prstGeom prst="wedgeRoundRectCallout">
            <a:avLst>
              <a:gd name="adj1" fmla="val 48443"/>
              <a:gd name="adj2" fmla="val -116275"/>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a:t>
            </a:r>
            <a:r>
              <a:rPr kumimoji="0" lang="ru-RU"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0" u="none" strike="noStrike" kern="1200" cap="none" spc="0" normalizeH="0" baseline="0" noProof="0" dirty="0">
                <a:ln>
                  <a:noFill/>
                </a:ln>
                <a:solidFill>
                  <a:srgbClr val="000000"/>
                </a:solidFill>
                <a:effectLst/>
                <a:uLnTx/>
                <a:uFillTx/>
                <a:latin typeface="Arial"/>
                <a:ea typeface="+mn-ea"/>
                <a:cs typeface="+mn-cs"/>
              </a:rPr>
              <a:t>2 – Choose point</a:t>
            </a:r>
            <a:r>
              <a:rPr kumimoji="0" lang="ru-RU"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0" u="none" strike="noStrike" kern="1200" cap="none" spc="0" normalizeH="0" baseline="0" noProof="0" dirty="0">
                <a:ln>
                  <a:noFill/>
                </a:ln>
                <a:solidFill>
                  <a:srgbClr val="000000"/>
                </a:solidFill>
                <a:effectLst/>
                <a:uLnTx/>
                <a:uFillTx/>
                <a:latin typeface="Arial"/>
                <a:ea typeface="+mn-ea"/>
                <a:cs typeface="+mn-cs"/>
              </a:rPr>
              <a:t>New Version</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Rounded Rectangular Callout 8">
            <a:extLst>
              <a:ext uri="{FF2B5EF4-FFF2-40B4-BE49-F238E27FC236}">
                <a16:creationId xmlns:a16="http://schemas.microsoft.com/office/drawing/2014/main" id="{2FB0044B-F4D2-4CEF-AAD9-3D0B06D51B8E}"/>
              </a:ext>
            </a:extLst>
          </p:cNvPr>
          <p:cNvSpPr/>
          <p:nvPr/>
        </p:nvSpPr>
        <p:spPr>
          <a:xfrm>
            <a:off x="3350757" y="3046585"/>
            <a:ext cx="1407385" cy="648488"/>
          </a:xfrm>
          <a:prstGeom prst="wedgeRoundRectCallout">
            <a:avLst>
              <a:gd name="adj1" fmla="val -4013"/>
              <a:gd name="adj2" fmla="val 122330"/>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a:t>
            </a:r>
            <a:r>
              <a:rPr kumimoji="0" lang="ru-RU"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0" u="none" strike="noStrike" kern="1200" cap="none" spc="0" normalizeH="0" baseline="0" noProof="0" dirty="0">
                <a:ln>
                  <a:noFill/>
                </a:ln>
                <a:solidFill>
                  <a:srgbClr val="000000"/>
                </a:solidFill>
                <a:effectLst/>
                <a:uLnTx/>
                <a:uFillTx/>
                <a:latin typeface="Arial"/>
                <a:ea typeface="+mn-ea"/>
                <a:cs typeface="+mn-cs"/>
              </a:rPr>
              <a:t>3 – Input Version Name</a:t>
            </a:r>
          </a:p>
        </p:txBody>
      </p:sp>
      <p:sp>
        <p:nvSpPr>
          <p:cNvPr id="21" name="Rounded Rectangular Callout 7">
            <a:extLst>
              <a:ext uri="{FF2B5EF4-FFF2-40B4-BE49-F238E27FC236}">
                <a16:creationId xmlns:a16="http://schemas.microsoft.com/office/drawing/2014/main" id="{CE3A5CD4-7152-4430-8567-F065518D0972}"/>
              </a:ext>
            </a:extLst>
          </p:cNvPr>
          <p:cNvSpPr/>
          <p:nvPr/>
        </p:nvSpPr>
        <p:spPr>
          <a:xfrm>
            <a:off x="6368201" y="2116409"/>
            <a:ext cx="2162736" cy="930176"/>
          </a:xfrm>
          <a:prstGeom prst="wedgeRoundRectCallout">
            <a:avLst>
              <a:gd name="adj1" fmla="val -59516"/>
              <a:gd name="adj2" fmla="val 117294"/>
              <a:gd name="adj3" fmla="val 16667"/>
            </a:avLst>
          </a:prstGeom>
          <a:solidFill>
            <a:srgbClr val="FFFFB3"/>
          </a:solidFill>
          <a:ln w="19050" cap="flat" cmpd="sng" algn="ctr">
            <a:solidFill>
              <a:srgbClr val="0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STEP</a:t>
            </a:r>
            <a:r>
              <a:rPr kumimoji="0" lang="ru-RU"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0" u="none" strike="noStrike" kern="1200" cap="none" spc="0" normalizeH="0" baseline="0" noProof="0" dirty="0">
                <a:ln>
                  <a:noFill/>
                </a:ln>
                <a:solidFill>
                  <a:srgbClr val="000000"/>
                </a:solidFill>
                <a:effectLst/>
                <a:uLnTx/>
                <a:uFillTx/>
                <a:latin typeface="Arial"/>
                <a:ea typeface="+mn-ea"/>
                <a:cs typeface="+mn-cs"/>
              </a:rPr>
              <a:t>4 – Push the button </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0000"/>
                </a:solidFill>
                <a:effectLst/>
                <a:uLnTx/>
                <a:uFillTx/>
                <a:latin typeface="Arial"/>
                <a:ea typeface="+mn-ea"/>
                <a:cs typeface="+mn-cs"/>
              </a:rPr>
              <a:t>Edit</a:t>
            </a:r>
            <a:r>
              <a:rPr kumimoji="0" lang="ru-RU" sz="1200" b="0" i="0" u="none" strike="noStrike" kern="1200" cap="none" spc="0" normalizeH="0" baseline="0" noProof="0" dirty="0">
                <a:ln>
                  <a:noFill/>
                </a:ln>
                <a:solidFill>
                  <a:srgbClr val="000000"/>
                </a:solidFill>
                <a:effectLst/>
                <a:uLnTx/>
                <a:uFillTx/>
                <a:latin typeface="Arial"/>
                <a:ea typeface="+mn-ea"/>
                <a:cs typeface="+mn-cs"/>
              </a:rPr>
              <a:t>»</a:t>
            </a:r>
            <a:r>
              <a:rPr kumimoji="0" lang="en-US" sz="1200" b="0" i="0" u="none" strike="noStrike" kern="1200" cap="none" spc="0" normalizeH="0" baseline="0" noProof="0" dirty="0">
                <a:ln>
                  <a:noFill/>
                </a:ln>
                <a:solidFill>
                  <a:srgbClr val="000000"/>
                </a:solidFill>
                <a:effectLst/>
                <a:uLnTx/>
                <a:uFillTx/>
                <a:latin typeface="Arial"/>
                <a:ea typeface="+mn-ea"/>
                <a:cs typeface="+mn-cs"/>
              </a:rPr>
              <a:t> (in this case it means – Create new record</a:t>
            </a:r>
          </a:p>
        </p:txBody>
      </p:sp>
      <p:sp>
        <p:nvSpPr>
          <p:cNvPr id="22" name="Прямоугольник 21">
            <a:extLst>
              <a:ext uri="{FF2B5EF4-FFF2-40B4-BE49-F238E27FC236}">
                <a16:creationId xmlns:a16="http://schemas.microsoft.com/office/drawing/2014/main" id="{5E6963C1-6382-4F15-9348-D45A9C9B78B7}"/>
              </a:ext>
            </a:extLst>
          </p:cNvPr>
          <p:cNvSpPr/>
          <p:nvPr/>
        </p:nvSpPr>
        <p:spPr>
          <a:xfrm>
            <a:off x="211015" y="683850"/>
            <a:ext cx="875713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Executing new version creation or editing existing version</a:t>
            </a:r>
            <a:r>
              <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Номер слайда 12">
            <a:extLst>
              <a:ext uri="{FF2B5EF4-FFF2-40B4-BE49-F238E27FC236}">
                <a16:creationId xmlns:a16="http://schemas.microsoft.com/office/drawing/2014/main" id="{971E00C9-605E-4D8B-B0DE-37CC0D67D967}"/>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328897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Task 1 - Creation of Versions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48585" y="1137802"/>
            <a:ext cx="6804837" cy="3339376"/>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Содержимое 2">
            <a:extLst>
              <a:ext uri="{FF2B5EF4-FFF2-40B4-BE49-F238E27FC236}">
                <a16:creationId xmlns:a16="http://schemas.microsoft.com/office/drawing/2014/main" id="{3B977E4A-7E5C-41AB-A038-EF49606A50E7}"/>
              </a:ext>
            </a:extLst>
          </p:cNvPr>
          <p:cNvSpPr>
            <a:spLocks noGrp="1"/>
          </p:cNvSpPr>
          <p:nvPr>
            <p:ph idx="1"/>
          </p:nvPr>
        </p:nvSpPr>
        <p:spPr>
          <a:xfrm>
            <a:off x="221514" y="702821"/>
            <a:ext cx="7270134" cy="3135080"/>
          </a:xfrm>
        </p:spPr>
        <p:txBody>
          <a:bodyPr>
            <a:normAutofit/>
          </a:bodyPr>
          <a:lstStyle/>
          <a:p>
            <a:pPr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Create a version for the </a:t>
            </a:r>
            <a:r>
              <a:rPr lang="en-GB" sz="1600" b="1" dirty="0">
                <a:latin typeface="Tahoma" panose="020B0604030504040204" pitchFamily="34" charset="0"/>
                <a:ea typeface="Tahoma" panose="020B0604030504040204" pitchFamily="34" charset="0"/>
                <a:cs typeface="Tahoma" panose="020B0604030504040204" pitchFamily="34" charset="0"/>
              </a:rPr>
              <a:t>ACCOUNT</a:t>
            </a:r>
            <a:r>
              <a:rPr lang="en-GB" sz="1600" dirty="0">
                <a:latin typeface="Tahoma" panose="020B0604030504040204" pitchFamily="34" charset="0"/>
                <a:ea typeface="Tahoma" panose="020B0604030504040204" pitchFamily="34" charset="0"/>
                <a:cs typeface="Tahoma" panose="020B0604030504040204" pitchFamily="34" charset="0"/>
              </a:rPr>
              <a:t> application with the following fields:</a:t>
            </a:r>
          </a:p>
          <a:p>
            <a:pPr lvl="1"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Customer Number, Mnemonic, Currency and Category</a:t>
            </a:r>
          </a:p>
          <a:p>
            <a:pPr lvl="1"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Version Heading “Temenos Training” to be displayed</a:t>
            </a:r>
          </a:p>
          <a:p>
            <a:pPr lvl="1" algn="just">
              <a:spcAft>
                <a:spcPts val="600"/>
              </a:spcAft>
              <a:buBlip>
                <a:blip r:embed="rId7"/>
              </a:buBlip>
            </a:pPr>
            <a:r>
              <a:rPr lang="en-GB" sz="1600" dirty="0">
                <a:latin typeface="Tahoma" panose="020B0604030504040204" pitchFamily="34" charset="0"/>
                <a:ea typeface="Tahoma" panose="020B0604030504040204" pitchFamily="34" charset="0"/>
                <a:cs typeface="Tahoma" panose="020B0604030504040204" pitchFamily="34" charset="0"/>
              </a:rPr>
              <a:t>Record needs to be authorised by an authoriser</a:t>
            </a:r>
          </a:p>
        </p:txBody>
      </p:sp>
      <p:pic>
        <p:nvPicPr>
          <p:cNvPr id="6" name="Рисунок 5">
            <a:extLst>
              <a:ext uri="{FF2B5EF4-FFF2-40B4-BE49-F238E27FC236}">
                <a16:creationId xmlns:a16="http://schemas.microsoft.com/office/drawing/2014/main" id="{FF7FF3AB-D9BD-4FB2-AD9F-C59CB290C30E}"/>
              </a:ext>
            </a:extLst>
          </p:cNvPr>
          <p:cNvPicPr>
            <a:picLocks noChangeAspect="1"/>
          </p:cNvPicPr>
          <p:nvPr/>
        </p:nvPicPr>
        <p:blipFill>
          <a:blip r:embed="rId8"/>
          <a:stretch>
            <a:fillRect/>
          </a:stretch>
        </p:blipFill>
        <p:spPr>
          <a:xfrm>
            <a:off x="648585" y="2134028"/>
            <a:ext cx="7534275" cy="23431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7" name="Номер слайда 6">
            <a:extLst>
              <a:ext uri="{FF2B5EF4-FFF2-40B4-BE49-F238E27FC236}">
                <a16:creationId xmlns:a16="http://schemas.microsoft.com/office/drawing/2014/main" id="{97B794C0-94CA-4B92-A6D6-249E3E525A92}"/>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1066119307"/>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8067</TotalTime>
  <Words>2573</Words>
  <Application>Microsoft Office PowerPoint</Application>
  <PresentationFormat>Экран (16:9)</PresentationFormat>
  <Paragraphs>375</Paragraphs>
  <Slides>31</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31</vt:i4>
      </vt:variant>
    </vt:vector>
  </HeadingPairs>
  <TitlesOfParts>
    <vt:vector size="36" baseType="lpstr">
      <vt:lpstr>Arial</vt:lpstr>
      <vt:lpstr>Calibri</vt:lpstr>
      <vt:lpstr>inherit</vt:lpstr>
      <vt:lpstr>Tahoma</vt:lpstr>
      <vt:lpstr>Тема Office</vt:lpstr>
      <vt:lpstr>Session 7. T24 Applications and Versions</vt:lpstr>
      <vt:lpstr>     Agenda</vt:lpstr>
      <vt:lpstr> T24 Application</vt:lpstr>
      <vt:lpstr> What is a Version?</vt:lpstr>
      <vt:lpstr> Versions</vt:lpstr>
      <vt:lpstr> Zero – Auth Versions</vt:lpstr>
      <vt:lpstr>     Version Creation with Screen Designer</vt:lpstr>
      <vt:lpstr>     Version Creation with Screen Designer</vt:lpstr>
      <vt:lpstr> Task 1 - Creation of Versions</vt:lpstr>
      <vt:lpstr>Step 1 - Create The Version</vt:lpstr>
      <vt:lpstr> Step 2 – How do we invoke the version created?</vt:lpstr>
      <vt:lpstr> Version Fields</vt:lpstr>
      <vt:lpstr> Version Fields — Field Definitions 1</vt:lpstr>
      <vt:lpstr> Version Fields — Field Definitions 2</vt:lpstr>
      <vt:lpstr> Version Fields — Drop Down</vt:lpstr>
      <vt:lpstr> Version Fields — Automatic Details</vt:lpstr>
      <vt:lpstr> Version Fields — Automatic Details</vt:lpstr>
      <vt:lpstr> Version Fields — Other details</vt:lpstr>
      <vt:lpstr> Version Fields — Next Version</vt:lpstr>
      <vt:lpstr> Version Fields — Next Version</vt:lpstr>
      <vt:lpstr> Version Fields</vt:lpstr>
      <vt:lpstr> Version Fields</vt:lpstr>
      <vt:lpstr> Version Fields</vt:lpstr>
      <vt:lpstr> Task 2 – Version with Multiple Fields Per Line</vt:lpstr>
      <vt:lpstr> Task 2 – Version with Multiple Fields Per Line</vt:lpstr>
      <vt:lpstr> Workshop - 1</vt:lpstr>
      <vt:lpstr> Workshop - 2</vt:lpstr>
      <vt:lpstr> Tabbed Screens in Versions </vt:lpstr>
      <vt:lpstr> Tabbed Screens in Versions</vt:lpstr>
      <vt:lpstr> Automation and checks using routines (programs)</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348</cp:revision>
  <dcterms:created xsi:type="dcterms:W3CDTF">2018-08-16T12:20:01Z</dcterms:created>
  <dcterms:modified xsi:type="dcterms:W3CDTF">2021-10-08T14:51:12Z</dcterms:modified>
</cp:coreProperties>
</file>